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57" r:id="rId3"/>
    <p:sldId id="259" r:id="rId4"/>
    <p:sldId id="256" r:id="rId5"/>
    <p:sldId id="264" r:id="rId6"/>
    <p:sldId id="265" r:id="rId7"/>
    <p:sldId id="266" r:id="rId8"/>
    <p:sldId id="267" r:id="rId9"/>
    <p:sldId id="268" r:id="rId10"/>
    <p:sldId id="261" r:id="rId11"/>
    <p:sldId id="269"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000000"/>
    <a:srgbClr val="4788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74" d="100"/>
          <a:sy n="74" d="100"/>
        </p:scale>
        <p:origin x="90" y="510"/>
      </p:cViewPr>
      <p:guideLst>
        <p:guide orient="horz" pos="2183"/>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image1.jpg>
</file>

<file path=ppt/media/image2.jpeg>
</file>

<file path=ppt/media/image3.png>
</file>

<file path=ppt/media/image4.png>
</file>

<file path=ppt/media/image5.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cxnSp>
        <p:nvCxnSpPr>
          <p:cNvPr id="10" name="直接连接符 9">
            <a:extLst>
              <a:ext uri="{FF2B5EF4-FFF2-40B4-BE49-F238E27FC236}">
                <a16:creationId xmlns:a16="http://schemas.microsoft.com/office/drawing/2014/main" id="{9ECA06DB-9C0A-406E-8BAE-23A969AB42BC}"/>
              </a:ext>
            </a:extLst>
          </p:cNvPr>
          <p:cNvCxnSpPr>
            <a:cxnSpLocks/>
          </p:cNvCxnSpPr>
          <p:nvPr userDrawn="1"/>
        </p:nvCxnSpPr>
        <p:spPr>
          <a:xfrm>
            <a:off x="1031506" y="562585"/>
            <a:ext cx="11160494" cy="0"/>
          </a:xfrm>
          <a:prstGeom prst="line">
            <a:avLst/>
          </a:prstGeom>
          <a:noFill/>
          <a:ln w="9525" cap="flat" cmpd="sng" algn="ctr">
            <a:solidFill>
              <a:srgbClr val="FFFFFF">
                <a:lumMod val="50000"/>
              </a:srgbClr>
            </a:solidFill>
            <a:prstDash val="solid"/>
          </a:ln>
          <a:effectLst/>
        </p:spPr>
      </p:cxnSp>
      <p:sp>
        <p:nvSpPr>
          <p:cNvPr id="11" name="文本框 31">
            <a:extLst>
              <a:ext uri="{FF2B5EF4-FFF2-40B4-BE49-F238E27FC236}">
                <a16:creationId xmlns:a16="http://schemas.microsoft.com/office/drawing/2014/main" id="{179F17AC-155D-49E0-86F2-120AABCD29DD}"/>
              </a:ext>
            </a:extLst>
          </p:cNvPr>
          <p:cNvSpPr>
            <a:spLocks noChangeArrowheads="1"/>
          </p:cNvSpPr>
          <p:nvPr userDrawn="1"/>
        </p:nvSpPr>
        <p:spPr bwMode="auto">
          <a:xfrm>
            <a:off x="1424525" y="84166"/>
            <a:ext cx="5187228" cy="46697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spAutoFit/>
          </a:bodyPr>
          <a:lstStyle/>
          <a:p>
            <a:r>
              <a:rPr lang="zh-CN" altLang="en-US" sz="2400" kern="0" dirty="0">
                <a:solidFill>
                  <a:schemeClr val="tx1">
                    <a:lumMod val="85000"/>
                    <a:lumOff val="15000"/>
                  </a:schemeClr>
                </a:solidFill>
                <a:latin typeface="微软雅黑" panose="020B0503020204020204" pitchFamily="34" charset="-122"/>
                <a:ea typeface="微软雅黑" panose="020B0503020204020204" pitchFamily="34" charset="-122"/>
                <a:sym typeface="Arial" pitchFamily="34" charset="0"/>
              </a:rPr>
              <a:t>程序设计的基本方法</a:t>
            </a:r>
          </a:p>
        </p:txBody>
      </p:sp>
      <p:sp>
        <p:nvSpPr>
          <p:cNvPr id="20" name="平行四边形 19">
            <a:extLst>
              <a:ext uri="{FF2B5EF4-FFF2-40B4-BE49-F238E27FC236}">
                <a16:creationId xmlns:a16="http://schemas.microsoft.com/office/drawing/2014/main" id="{20FC4AD1-4783-4C09-8EFA-5EA9C9231CE7}"/>
              </a:ext>
            </a:extLst>
          </p:cNvPr>
          <p:cNvSpPr/>
          <p:nvPr userDrawn="1"/>
        </p:nvSpPr>
        <p:spPr>
          <a:xfrm>
            <a:off x="0" y="0"/>
            <a:ext cx="1563880" cy="612698"/>
          </a:xfrm>
          <a:prstGeom prst="parallelogram">
            <a:avLst>
              <a:gd name="adj" fmla="val 6120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31">
            <a:extLst>
              <a:ext uri="{FF2B5EF4-FFF2-40B4-BE49-F238E27FC236}">
                <a16:creationId xmlns:a16="http://schemas.microsoft.com/office/drawing/2014/main" id="{A584191F-7AD1-435A-9585-44645B901A53}"/>
              </a:ext>
            </a:extLst>
          </p:cNvPr>
          <p:cNvSpPr>
            <a:spLocks noChangeArrowheads="1"/>
          </p:cNvSpPr>
          <p:nvPr userDrawn="1"/>
        </p:nvSpPr>
        <p:spPr bwMode="auto">
          <a:xfrm>
            <a:off x="228014" y="22610"/>
            <a:ext cx="1107852" cy="528534"/>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nchor="ctr">
            <a:spAutoFit/>
          </a:bodyPr>
          <a:lstStyle/>
          <a:p>
            <a:pPr algn="ctr" defTabSz="914126">
              <a:defRPr/>
            </a:pPr>
            <a:r>
              <a:rPr lang="en-US" altLang="zh-CN"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1.1</a:t>
            </a:r>
            <a:endParaRPr lang="zh-CN" altLang="en-US"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272353077"/>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17" userDrawn="1">
          <p15:clr>
            <a:srgbClr val="FBAE40"/>
          </p15:clr>
        </p15:guide>
        <p15:guide id="3" pos="325" userDrawn="1">
          <p15:clr>
            <a:srgbClr val="FBAE40"/>
          </p15:clr>
        </p15:guide>
        <p15:guide id="4" pos="7355" userDrawn="1">
          <p15:clr>
            <a:srgbClr val="FBAE40"/>
          </p15:clr>
        </p15:guide>
        <p15:guide id="5" orient="horz" pos="3997"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A664C0-4708-4274-8B88-D02651E1272E}"/>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FE6A8869-54C4-42FB-ADC4-09B5E63866EE}"/>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AF25EB4-0CAB-472C-AA97-0DCB8581660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A5078A48-C912-4E57-9826-74010E533EA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93E2298D-4A1A-41C7-8E04-FBBB9828DE3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669156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ACEE165-C99F-4BC5-B1D8-2ABD87297293}"/>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47357CC-4D67-4D12-B588-8289BE708569}"/>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78F7E54-A6D9-45FA-B96E-3E6D117F031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20DB2A4C-3A35-44D5-A590-413D5F5D30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C3ED3844-BBB2-4E2F-B858-D7DE82E1991C}"/>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902346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F39A3B-FC85-41D9-8F77-AC07EE1B6992}"/>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C0E94F-C6DA-460C-BF56-BEC9CE3D09C3}"/>
              </a:ext>
            </a:extLst>
          </p:cNvPr>
          <p:cNvSpPr>
            <a:spLocks noGrp="1"/>
          </p:cNvSpPr>
          <p:nvPr>
            <p:ph idx="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21911E2-F38C-4312-BAD1-019BB0D08084}"/>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68D53949-1ED4-40F1-A37D-65C867C358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0DFEA683-CF7E-4A55-BA6E-39BAC773667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152653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ED2B9E-55D5-4965-88D0-8E13985A92CB}"/>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E97902C-B5AE-4F6E-8BA5-B379A261F3A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335FF81D-E16A-45DC-9E78-E91C9F8C36E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4772C5E8-AE24-42CA-B854-4D0F1394373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EC84774F-FBE2-421A-B802-4B848B29CF0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395037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820A58-606F-4CD7-B944-66A3D1985935}"/>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F84779-C874-47AA-928B-2A62A79EC0AE}"/>
              </a:ext>
            </a:extLst>
          </p:cNvPr>
          <p:cNvSpPr>
            <a:spLocks noGrp="1"/>
          </p:cNvSpPr>
          <p:nvPr>
            <p:ph sz="half" idx="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5062B211-6089-4CF1-A0D5-1B8728B16DEF}"/>
              </a:ext>
            </a:extLst>
          </p:cNvPr>
          <p:cNvSpPr>
            <a:spLocks noGrp="1"/>
          </p:cNvSpPr>
          <p:nvPr>
            <p:ph sz="half" idx="2"/>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0175A0C0-0102-42AF-9B56-4B8CAD3741FE}"/>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57F4D892-E1B8-4EFD-9FD5-DEF75BBC9620}"/>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16FAC0CC-11D3-420A-ABA8-0E461D983101}"/>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1144867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43B81C-A105-4974-A70D-7BCA56563F28}"/>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1E7A76B-215E-4AD7-B9CD-438797CD5A60}"/>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51C8DD7E-C15A-480A-B36D-8917ED5BAE15}"/>
              </a:ext>
            </a:extLst>
          </p:cNvPr>
          <p:cNvSpPr>
            <a:spLocks noGrp="1"/>
          </p:cNvSpPr>
          <p:nvPr>
            <p:ph sz="half" idx="2"/>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2FCE2E3-625A-4C2E-8CA6-3810D23DE8C8}"/>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5E15C763-5611-45C1-A176-D3223C701641}"/>
              </a:ext>
            </a:extLst>
          </p:cNvPr>
          <p:cNvSpPr>
            <a:spLocks noGrp="1"/>
          </p:cNvSpPr>
          <p:nvPr>
            <p:ph sz="quarter" idx="4"/>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4264147E-189A-494C-963E-9B5A20FC202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8" name="页脚占位符 7">
            <a:extLst>
              <a:ext uri="{FF2B5EF4-FFF2-40B4-BE49-F238E27FC236}">
                <a16:creationId xmlns:a16="http://schemas.microsoft.com/office/drawing/2014/main" id="{CC8D3AE6-F97E-41E3-89C0-376F7F40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D8D16699-0782-4EC2-8113-2164F856635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032513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8CDD7B-4466-4809-AF96-C4E862230F1C}"/>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5566CB6-0B8C-4580-A543-2267D58FE27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4" name="页脚占位符 3">
            <a:extLst>
              <a:ext uri="{FF2B5EF4-FFF2-40B4-BE49-F238E27FC236}">
                <a16:creationId xmlns:a16="http://schemas.microsoft.com/office/drawing/2014/main" id="{35DD76C4-B7E4-4AED-9EC6-A28B2E0F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FABDD217-2C4A-4F73-A47C-1A156867AA3F}"/>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240572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9425AE1-EA6B-42BE-90F5-32056E95EC4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3" name="页脚占位符 2">
            <a:extLst>
              <a:ext uri="{FF2B5EF4-FFF2-40B4-BE49-F238E27FC236}">
                <a16:creationId xmlns:a16="http://schemas.microsoft.com/office/drawing/2014/main" id="{796A4EE7-25C0-4888-BB72-6542100A6ED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3A9D8B36-52A9-427D-9F8E-7CB47C69A94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3761548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D159F7-212C-4571-9A9E-FCE93D90153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177DE64-F0F4-4907-8E21-CABE908DE83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8EA4D79-6FAC-4561-85B2-5EA847F92A9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273346C-746A-4807-BAD2-917AFDDDB290}"/>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26B49D09-43A6-43CE-A6D9-E231AF2F9A2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2A14739D-B759-44FA-BDF3-194DC2363DE4}"/>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33097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7EA38F-ED3D-4E29-8274-143719EFBBD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25BD589-7A7D-4FAC-923B-D3073D64639C}"/>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87DD179-E70A-4DA9-A1B3-161E285B98AA}"/>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54C238EE-2D4E-4C43-BDE1-79E0EFB2E33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5C2A9524-8D98-417D-A1DA-8BA6ED4A0F8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5AE7D94D-D40B-4438-BE50-B8501877C5C0}"/>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729612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ED1EA5E8-6A3E-4F9D-B9E7-BFA1076DF34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207240" cy="6858000"/>
          </a:xfrm>
          <a:prstGeom prst="rect">
            <a:avLst/>
          </a:prstGeom>
        </p:spPr>
      </p:pic>
    </p:spTree>
    <p:extLst>
      <p:ext uri="{BB962C8B-B14F-4D97-AF65-F5344CB8AC3E}">
        <p14:creationId xmlns:p14="http://schemas.microsoft.com/office/powerpoint/2010/main" val="3247240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9D84E549-B547-4D49-98E3-A28742A8BF06}"/>
              </a:ext>
            </a:extLst>
          </p:cNvPr>
          <p:cNvPicPr>
            <a:picLocks noChangeAspect="1"/>
          </p:cNvPicPr>
          <p:nvPr/>
        </p:nvPicPr>
        <p:blipFill rotWithShape="1">
          <a:blip r:embed="rId2">
            <a:extLst>
              <a:ext uri="{28A0092B-C50C-407E-A947-70E740481C1C}">
                <a14:useLocalDpi xmlns:a14="http://schemas.microsoft.com/office/drawing/2010/main" val="0"/>
              </a:ext>
            </a:extLst>
          </a:blip>
          <a:srcRect l="11790" t="2856" r="11790" b="18242"/>
          <a:stretch/>
        </p:blipFill>
        <p:spPr>
          <a:xfrm>
            <a:off x="0" y="1"/>
            <a:ext cx="12192000" cy="6858000"/>
          </a:xfrm>
          <a:prstGeom prst="rect">
            <a:avLst/>
          </a:prstGeom>
        </p:spPr>
      </p:pic>
      <p:pic>
        <p:nvPicPr>
          <p:cNvPr id="3" name="图片 2" descr="c2c33e6a32bc9ec118dfac6d875d8fcb">
            <a:extLst>
              <a:ext uri="{FF2B5EF4-FFF2-40B4-BE49-F238E27FC236}">
                <a16:creationId xmlns:a16="http://schemas.microsoft.com/office/drawing/2014/main" id="{72707068-5C65-44E2-8F9E-5C5FD6D1EE17}"/>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1659356" y="932344"/>
            <a:ext cx="8873288" cy="4992106"/>
          </a:xfrm>
          <a:prstGeom prst="rect">
            <a:avLst/>
          </a:prstGeom>
        </p:spPr>
      </p:pic>
      <p:sp>
        <p:nvSpPr>
          <p:cNvPr id="4" name="文本框 3">
            <a:extLst>
              <a:ext uri="{FF2B5EF4-FFF2-40B4-BE49-F238E27FC236}">
                <a16:creationId xmlns:a16="http://schemas.microsoft.com/office/drawing/2014/main" id="{6F941A70-3CF9-474B-9082-9F1B6EE9B7BE}"/>
              </a:ext>
            </a:extLst>
          </p:cNvPr>
          <p:cNvSpPr txBox="1"/>
          <p:nvPr/>
        </p:nvSpPr>
        <p:spPr>
          <a:xfrm>
            <a:off x="3016809" y="2305615"/>
            <a:ext cx="6158381" cy="2246769"/>
          </a:xfrm>
          <a:prstGeom prst="rect">
            <a:avLst/>
          </a:prstGeom>
          <a:noFill/>
        </p:spPr>
        <p:txBody>
          <a:bodyPr wrap="square" rtlCol="0">
            <a:spAutoFit/>
          </a:bodyPr>
          <a:lstStyle/>
          <a:p>
            <a:pPr algn="ctr"/>
            <a:r>
              <a:rPr lang="zh-CN" altLang="en-US"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程序设计的基本方法</a:t>
            </a:r>
          </a:p>
          <a:p>
            <a:pPr algn="ctr"/>
            <a:endParaRPr lang="zh-CN" altLang="en-US" sz="2000" dirty="0">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034985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6" presetClass="entr" presetSubtype="37"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id="{F08761DE-7445-451D-92EC-63D762673889}"/>
              </a:ext>
            </a:extLst>
          </p:cNvPr>
          <p:cNvSpPr txBox="1"/>
          <p:nvPr/>
        </p:nvSpPr>
        <p:spPr>
          <a:xfrm>
            <a:off x="1949450" y="2444789"/>
            <a:ext cx="8420100" cy="3046988"/>
          </a:xfrm>
          <a:prstGeom prst="rect">
            <a:avLst/>
          </a:prstGeom>
          <a:noFill/>
        </p:spPr>
        <p:txBody>
          <a:bodyPr wrap="square" rtlCol="0">
            <a:spAutoFit/>
          </a:bodyPr>
          <a:lstStyle/>
          <a:p>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OOP</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方法首先设计类，他们准确地表示了程序要处理的东西，然后就可以设计使用这些类的对象的程序。它是自下向上（</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bottom-top</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）的编程方法，即从低级组织（如类）到高级组织（如程序）的处理过程。</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OOP</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这种以对象为中心的设计方式符合人类认识事物和解决问题的思维方式和方法，较好地实现软件工程的三个主要目标：重用性、灵活性和扩展性。</a:t>
            </a:r>
          </a:p>
          <a:p>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OOP</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方法还包含数据抽象、继承、动态绑定、数据封装、多态性、消息传递等主要概念，我们将在后面的课程中学习。</a:t>
            </a:r>
          </a:p>
        </p:txBody>
      </p:sp>
      <p:grpSp>
        <p:nvGrpSpPr>
          <p:cNvPr id="18" name="组合 17">
            <a:extLst>
              <a:ext uri="{FF2B5EF4-FFF2-40B4-BE49-F238E27FC236}">
                <a16:creationId xmlns:a16="http://schemas.microsoft.com/office/drawing/2014/main" id="{F9E15E2A-3547-4A88-94EF-57D1BE475F30}"/>
              </a:ext>
            </a:extLst>
          </p:cNvPr>
          <p:cNvGrpSpPr/>
          <p:nvPr/>
        </p:nvGrpSpPr>
        <p:grpSpPr>
          <a:xfrm rot="10800000" flipH="1">
            <a:off x="1651000" y="1866900"/>
            <a:ext cx="9017000" cy="4219402"/>
            <a:chOff x="850264" y="1121062"/>
            <a:chExt cx="11341335" cy="5967853"/>
          </a:xfrm>
        </p:grpSpPr>
        <p:grpSp>
          <p:nvGrpSpPr>
            <p:cNvPr id="19" name="组合 18">
              <a:extLst>
                <a:ext uri="{FF2B5EF4-FFF2-40B4-BE49-F238E27FC236}">
                  <a16:creationId xmlns:a16="http://schemas.microsoft.com/office/drawing/2014/main" id="{C787B869-4C99-4D17-BF01-2FD723C563D5}"/>
                </a:ext>
              </a:extLst>
            </p:cNvPr>
            <p:cNvGrpSpPr/>
            <p:nvPr/>
          </p:nvGrpSpPr>
          <p:grpSpPr>
            <a:xfrm>
              <a:off x="850264" y="1121062"/>
              <a:ext cx="11341335" cy="5967853"/>
              <a:chOff x="850264" y="1121062"/>
              <a:chExt cx="11341335" cy="5967853"/>
            </a:xfrm>
          </p:grpSpPr>
          <p:sp>
            <p:nvSpPr>
              <p:cNvPr id="23" name="任意多边形 3">
                <a:extLst>
                  <a:ext uri="{FF2B5EF4-FFF2-40B4-BE49-F238E27FC236}">
                    <a16:creationId xmlns:a16="http://schemas.microsoft.com/office/drawing/2014/main" id="{C6AA0518-EB65-49B7-87C8-F9D6C829C8C7}"/>
                  </a:ext>
                </a:extLst>
              </p:cNvPr>
              <p:cNvSpPr/>
              <p:nvPr/>
            </p:nvSpPr>
            <p:spPr>
              <a:xfrm>
                <a:off x="850264" y="1121062"/>
                <a:ext cx="11341335" cy="5967853"/>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p>
            </p:txBody>
          </p:sp>
          <p:grpSp>
            <p:nvGrpSpPr>
              <p:cNvPr id="24" name="组合 23">
                <a:extLst>
                  <a:ext uri="{FF2B5EF4-FFF2-40B4-BE49-F238E27FC236}">
                    <a16:creationId xmlns:a16="http://schemas.microsoft.com/office/drawing/2014/main" id="{9C95F1DA-830D-4C06-828A-B12B5385CFEE}"/>
                  </a:ext>
                </a:extLst>
              </p:cNvPr>
              <p:cNvGrpSpPr/>
              <p:nvPr/>
            </p:nvGrpSpPr>
            <p:grpSpPr>
              <a:xfrm flipH="1">
                <a:off x="9396022" y="1214499"/>
                <a:ext cx="1573210" cy="303301"/>
                <a:chOff x="7840886" y="1213812"/>
                <a:chExt cx="1547283" cy="303301"/>
              </a:xfrm>
            </p:grpSpPr>
            <p:sp>
              <p:nvSpPr>
                <p:cNvPr id="25" name="平行四边形 24">
                  <a:extLst>
                    <a:ext uri="{FF2B5EF4-FFF2-40B4-BE49-F238E27FC236}">
                      <a16:creationId xmlns:a16="http://schemas.microsoft.com/office/drawing/2014/main" id="{D3B6E113-D458-4600-8C96-B5BF232714A6}"/>
                    </a:ext>
                  </a:extLst>
                </p:cNvPr>
                <p:cNvSpPr/>
                <p:nvPr/>
              </p:nvSpPr>
              <p:spPr>
                <a:xfrm>
                  <a:off x="8797261" y="1213812"/>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6" name="平行四边形 25">
                  <a:extLst>
                    <a:ext uri="{FF2B5EF4-FFF2-40B4-BE49-F238E27FC236}">
                      <a16:creationId xmlns:a16="http://schemas.microsoft.com/office/drawing/2014/main" id="{F3586601-DD1D-4A0D-BF77-5577C57A76DC}"/>
                    </a:ext>
                  </a:extLst>
                </p:cNvPr>
                <p:cNvSpPr/>
                <p:nvPr/>
              </p:nvSpPr>
              <p:spPr>
                <a:xfrm>
                  <a:off x="8325770" y="1213812"/>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7" name="平行四边形 26">
                  <a:extLst>
                    <a:ext uri="{FF2B5EF4-FFF2-40B4-BE49-F238E27FC236}">
                      <a16:creationId xmlns:a16="http://schemas.microsoft.com/office/drawing/2014/main" id="{AE6DAD86-2128-40A8-8BD4-2B713B8045A2}"/>
                    </a:ext>
                  </a:extLst>
                </p:cNvPr>
                <p:cNvSpPr/>
                <p:nvPr/>
              </p:nvSpPr>
              <p:spPr>
                <a:xfrm>
                  <a:off x="7840886" y="1213812"/>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grpSp>
        <p:sp>
          <p:nvSpPr>
            <p:cNvPr id="20" name="平行四边形 19">
              <a:extLst>
                <a:ext uri="{FF2B5EF4-FFF2-40B4-BE49-F238E27FC236}">
                  <a16:creationId xmlns:a16="http://schemas.microsoft.com/office/drawing/2014/main" id="{1C975F3C-412E-4314-924D-6203630BC375}"/>
                </a:ext>
              </a:extLst>
            </p:cNvPr>
            <p:cNvSpPr/>
            <p:nvPr/>
          </p:nvSpPr>
          <p:spPr>
            <a:xfrm>
              <a:off x="1509336"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1" name="平行四边形 20">
              <a:extLst>
                <a:ext uri="{FF2B5EF4-FFF2-40B4-BE49-F238E27FC236}">
                  <a16:creationId xmlns:a16="http://schemas.microsoft.com/office/drawing/2014/main" id="{55979544-58AB-4556-A422-8C4B25FE5C0F}"/>
                </a:ext>
              </a:extLst>
            </p:cNvPr>
            <p:cNvSpPr/>
            <p:nvPr/>
          </p:nvSpPr>
          <p:spPr>
            <a:xfrm>
              <a:off x="1994224"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2" name="平行四边形 21">
              <a:extLst>
                <a:ext uri="{FF2B5EF4-FFF2-40B4-BE49-F238E27FC236}">
                  <a16:creationId xmlns:a16="http://schemas.microsoft.com/office/drawing/2014/main" id="{608616CA-1957-4D84-8AB1-B7A44A1F1694}"/>
                </a:ext>
              </a:extLst>
            </p:cNvPr>
            <p:cNvSpPr/>
            <p:nvPr/>
          </p:nvSpPr>
          <p:spPr>
            <a:xfrm>
              <a:off x="2465712"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solidFill>
                  <a:srgbClr val="6AE7FF"/>
                </a:solidFill>
              </a:endParaRPr>
            </a:p>
          </p:txBody>
        </p:sp>
      </p:grpSp>
      <p:grpSp>
        <p:nvGrpSpPr>
          <p:cNvPr id="28" name="组合 27">
            <a:extLst>
              <a:ext uri="{FF2B5EF4-FFF2-40B4-BE49-F238E27FC236}">
                <a16:creationId xmlns:a16="http://schemas.microsoft.com/office/drawing/2014/main" id="{F8328B7D-ADB0-40E6-A98C-1CC24EE52C1D}"/>
              </a:ext>
            </a:extLst>
          </p:cNvPr>
          <p:cNvGrpSpPr/>
          <p:nvPr/>
        </p:nvGrpSpPr>
        <p:grpSpPr>
          <a:xfrm>
            <a:off x="515938" y="1091211"/>
            <a:ext cx="5944683" cy="461665"/>
            <a:chOff x="515938" y="1091211"/>
            <a:chExt cx="5944683" cy="461665"/>
          </a:xfrm>
        </p:grpSpPr>
        <p:grpSp>
          <p:nvGrpSpPr>
            <p:cNvPr id="29" name="组合 28">
              <a:extLst>
                <a:ext uri="{FF2B5EF4-FFF2-40B4-BE49-F238E27FC236}">
                  <a16:creationId xmlns:a16="http://schemas.microsoft.com/office/drawing/2014/main" id="{B3E37C83-264E-47CE-BF40-33E143B93724}"/>
                </a:ext>
              </a:extLst>
            </p:cNvPr>
            <p:cNvGrpSpPr/>
            <p:nvPr/>
          </p:nvGrpSpPr>
          <p:grpSpPr>
            <a:xfrm>
              <a:off x="515938" y="1155664"/>
              <a:ext cx="406408" cy="335423"/>
              <a:chOff x="3433308" y="2097229"/>
              <a:chExt cx="866296" cy="714983"/>
            </a:xfrm>
          </p:grpSpPr>
          <p:sp>
            <p:nvSpPr>
              <p:cNvPr id="31" name="平行四边形 30">
                <a:extLst>
                  <a:ext uri="{FF2B5EF4-FFF2-40B4-BE49-F238E27FC236}">
                    <a16:creationId xmlns:a16="http://schemas.microsoft.com/office/drawing/2014/main" id="{E1BDAE96-6361-47C3-83CD-AF9AD3E93716}"/>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a:extLst>
                  <a:ext uri="{FF2B5EF4-FFF2-40B4-BE49-F238E27FC236}">
                    <a16:creationId xmlns:a16="http://schemas.microsoft.com/office/drawing/2014/main" id="{BA8EF7F9-4FA9-4FAC-AA13-7B3D0460DDEC}"/>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平行四边形 32">
                <a:extLst>
                  <a:ext uri="{FF2B5EF4-FFF2-40B4-BE49-F238E27FC236}">
                    <a16:creationId xmlns:a16="http://schemas.microsoft.com/office/drawing/2014/main" id="{A4133EAF-1D41-4285-8A45-76100CE9811E}"/>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平行四边形 33">
                <a:extLst>
                  <a:ext uri="{FF2B5EF4-FFF2-40B4-BE49-F238E27FC236}">
                    <a16:creationId xmlns:a16="http://schemas.microsoft.com/office/drawing/2014/main" id="{FEA4739B-384C-4C96-9DFA-49DB5E7BE298}"/>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平行四边形 34">
                <a:extLst>
                  <a:ext uri="{FF2B5EF4-FFF2-40B4-BE49-F238E27FC236}">
                    <a16:creationId xmlns:a16="http://schemas.microsoft.com/office/drawing/2014/main" id="{7B51F253-A7DC-439E-858C-4EA2FB380218}"/>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a:extLst>
                  <a:ext uri="{FF2B5EF4-FFF2-40B4-BE49-F238E27FC236}">
                    <a16:creationId xmlns:a16="http://schemas.microsoft.com/office/drawing/2014/main" id="{BE6F6D58-17C7-4366-9055-7CF4625E974E}"/>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平行四边形 36">
                <a:extLst>
                  <a:ext uri="{FF2B5EF4-FFF2-40B4-BE49-F238E27FC236}">
                    <a16:creationId xmlns:a16="http://schemas.microsoft.com/office/drawing/2014/main" id="{B73EC4AA-35A7-4E57-B876-54CB7E43AF31}"/>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a:extLst>
                  <a:ext uri="{FF2B5EF4-FFF2-40B4-BE49-F238E27FC236}">
                    <a16:creationId xmlns:a16="http://schemas.microsoft.com/office/drawing/2014/main" id="{1E10D0CE-52F3-4E85-8E45-FB9C0C47513B}"/>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a:extLst>
                <a:ext uri="{FF2B5EF4-FFF2-40B4-BE49-F238E27FC236}">
                  <a16:creationId xmlns:a16="http://schemas.microsoft.com/office/drawing/2014/main" id="{E3ACD1E1-C018-48F6-A65B-C54C6D312A2D}"/>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ea typeface="微软雅黑" panose="020B0503020204020204" pitchFamily="34" charset="-122"/>
                </a:rPr>
                <a:t>面向对象程序设计</a:t>
              </a:r>
              <a:r>
                <a:rPr lang="en-US" altLang="zh-CN" sz="2400" dirty="0">
                  <a:solidFill>
                    <a:schemeClr val="tx1">
                      <a:lumMod val="85000"/>
                      <a:lumOff val="15000"/>
                    </a:schemeClr>
                  </a:solidFill>
                  <a:ea typeface="微软雅黑" panose="020B0503020204020204" pitchFamily="34" charset="-122"/>
                </a:rPr>
                <a:t>OOP</a:t>
              </a:r>
            </a:p>
          </p:txBody>
        </p:sp>
      </p:grpSp>
    </p:spTree>
    <p:extLst>
      <p:ext uri="{BB962C8B-B14F-4D97-AF65-F5344CB8AC3E}">
        <p14:creationId xmlns:p14="http://schemas.microsoft.com/office/powerpoint/2010/main" val="3740471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edge">
                                      <p:cBhvr>
                                        <p:cTn id="11" dur="500"/>
                                        <p:tgtEl>
                                          <p:spTgt spid="18"/>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anim calcmode="lin" valueType="num">
                                      <p:cBhvr>
                                        <p:cTn id="16" dur="500" fill="hold"/>
                                        <p:tgtEl>
                                          <p:spTgt spid="13"/>
                                        </p:tgtEl>
                                        <p:attrNameLst>
                                          <p:attrName>ppt_x</p:attrName>
                                        </p:attrNameLst>
                                      </p:cBhvr>
                                      <p:tavLst>
                                        <p:tav tm="0">
                                          <p:val>
                                            <p:strVal val="#ppt_x"/>
                                          </p:val>
                                        </p:tav>
                                        <p:tav tm="100000">
                                          <p:val>
                                            <p:strVal val="#ppt_x"/>
                                          </p:val>
                                        </p:tav>
                                      </p:tavLst>
                                    </p:anim>
                                    <p:anim calcmode="lin" valueType="num">
                                      <p:cBhvr>
                                        <p:cTn id="17"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形 38">
            <a:extLst>
              <a:ext uri="{FF2B5EF4-FFF2-40B4-BE49-F238E27FC236}">
                <a16:creationId xmlns:a16="http://schemas.microsoft.com/office/drawing/2014/main" id="{37EA4959-7409-45C5-BAF0-454CF7384CF1}"/>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1197391" y="1691663"/>
            <a:ext cx="4454109" cy="4580851"/>
          </a:xfrm>
          <a:prstGeom prst="rect">
            <a:avLst/>
          </a:prstGeom>
        </p:spPr>
      </p:pic>
      <p:sp>
        <p:nvSpPr>
          <p:cNvPr id="13" name="文本框 12">
            <a:extLst>
              <a:ext uri="{FF2B5EF4-FFF2-40B4-BE49-F238E27FC236}">
                <a16:creationId xmlns:a16="http://schemas.microsoft.com/office/drawing/2014/main" id="{F08761DE-7445-451D-92EC-63D762673889}"/>
              </a:ext>
            </a:extLst>
          </p:cNvPr>
          <p:cNvSpPr txBox="1"/>
          <p:nvPr/>
        </p:nvSpPr>
        <p:spPr>
          <a:xfrm>
            <a:off x="1607502" y="2397038"/>
            <a:ext cx="3633885" cy="3170099"/>
          </a:xfrm>
          <a:prstGeom prst="rect">
            <a:avLst/>
          </a:prstGeom>
          <a:noFill/>
        </p:spPr>
        <p:txBody>
          <a:bodyPr wrap="square" rtlCol="0">
            <a:spAutoFit/>
          </a:bodyPr>
          <a:lstStyle/>
          <a:p>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同学们暂时对</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SP</a:t>
            </a:r>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OOP</a:t>
            </a:r>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还不理解，这是很正常的，它不会对下面内容的学习产生任何影响。其实，以后的学习也会遇到这样的情况，例如马上要遇到的</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中的头文件、主函数、</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cout</a:t>
            </a:r>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cin</a:t>
            </a:r>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等。不必担心，先把它们作为一种定式来使用，随着不断地使用和学习的深入，很快就会豁然开朗的。</a:t>
            </a:r>
          </a:p>
        </p:txBody>
      </p:sp>
      <p:grpSp>
        <p:nvGrpSpPr>
          <p:cNvPr id="28" name="组合 27">
            <a:extLst>
              <a:ext uri="{FF2B5EF4-FFF2-40B4-BE49-F238E27FC236}">
                <a16:creationId xmlns:a16="http://schemas.microsoft.com/office/drawing/2014/main" id="{F8328B7D-ADB0-40E6-A98C-1CC24EE52C1D}"/>
              </a:ext>
            </a:extLst>
          </p:cNvPr>
          <p:cNvGrpSpPr/>
          <p:nvPr/>
        </p:nvGrpSpPr>
        <p:grpSpPr>
          <a:xfrm>
            <a:off x="515938" y="1091211"/>
            <a:ext cx="5944683" cy="461665"/>
            <a:chOff x="515938" y="1091211"/>
            <a:chExt cx="5944683" cy="461665"/>
          </a:xfrm>
        </p:grpSpPr>
        <p:grpSp>
          <p:nvGrpSpPr>
            <p:cNvPr id="29" name="组合 28">
              <a:extLst>
                <a:ext uri="{FF2B5EF4-FFF2-40B4-BE49-F238E27FC236}">
                  <a16:creationId xmlns:a16="http://schemas.microsoft.com/office/drawing/2014/main" id="{B3E37C83-264E-47CE-BF40-33E143B93724}"/>
                </a:ext>
              </a:extLst>
            </p:cNvPr>
            <p:cNvGrpSpPr/>
            <p:nvPr/>
          </p:nvGrpSpPr>
          <p:grpSpPr>
            <a:xfrm>
              <a:off x="515938" y="1155664"/>
              <a:ext cx="406408" cy="335423"/>
              <a:chOff x="3433308" y="2097229"/>
              <a:chExt cx="866296" cy="714983"/>
            </a:xfrm>
          </p:grpSpPr>
          <p:sp>
            <p:nvSpPr>
              <p:cNvPr id="31" name="平行四边形 30">
                <a:extLst>
                  <a:ext uri="{FF2B5EF4-FFF2-40B4-BE49-F238E27FC236}">
                    <a16:creationId xmlns:a16="http://schemas.microsoft.com/office/drawing/2014/main" id="{E1BDAE96-6361-47C3-83CD-AF9AD3E93716}"/>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a:extLst>
                  <a:ext uri="{FF2B5EF4-FFF2-40B4-BE49-F238E27FC236}">
                    <a16:creationId xmlns:a16="http://schemas.microsoft.com/office/drawing/2014/main" id="{BA8EF7F9-4FA9-4FAC-AA13-7B3D0460DDEC}"/>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平行四边形 32">
                <a:extLst>
                  <a:ext uri="{FF2B5EF4-FFF2-40B4-BE49-F238E27FC236}">
                    <a16:creationId xmlns:a16="http://schemas.microsoft.com/office/drawing/2014/main" id="{A4133EAF-1D41-4285-8A45-76100CE9811E}"/>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平行四边形 33">
                <a:extLst>
                  <a:ext uri="{FF2B5EF4-FFF2-40B4-BE49-F238E27FC236}">
                    <a16:creationId xmlns:a16="http://schemas.microsoft.com/office/drawing/2014/main" id="{FEA4739B-384C-4C96-9DFA-49DB5E7BE298}"/>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平行四边形 34">
                <a:extLst>
                  <a:ext uri="{FF2B5EF4-FFF2-40B4-BE49-F238E27FC236}">
                    <a16:creationId xmlns:a16="http://schemas.microsoft.com/office/drawing/2014/main" id="{7B51F253-A7DC-439E-858C-4EA2FB380218}"/>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a:extLst>
                  <a:ext uri="{FF2B5EF4-FFF2-40B4-BE49-F238E27FC236}">
                    <a16:creationId xmlns:a16="http://schemas.microsoft.com/office/drawing/2014/main" id="{BE6F6D58-17C7-4366-9055-7CF4625E974E}"/>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平行四边形 36">
                <a:extLst>
                  <a:ext uri="{FF2B5EF4-FFF2-40B4-BE49-F238E27FC236}">
                    <a16:creationId xmlns:a16="http://schemas.microsoft.com/office/drawing/2014/main" id="{B73EC4AA-35A7-4E57-B876-54CB7E43AF31}"/>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a:extLst>
                  <a:ext uri="{FF2B5EF4-FFF2-40B4-BE49-F238E27FC236}">
                    <a16:creationId xmlns:a16="http://schemas.microsoft.com/office/drawing/2014/main" id="{1E10D0CE-52F3-4E85-8E45-FB9C0C47513B}"/>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a:extLst>
                <a:ext uri="{FF2B5EF4-FFF2-40B4-BE49-F238E27FC236}">
                  <a16:creationId xmlns:a16="http://schemas.microsoft.com/office/drawing/2014/main" id="{E3ACD1E1-C018-48F6-A65B-C54C6D312A2D}"/>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ea typeface="微软雅黑" panose="020B0503020204020204" pitchFamily="34" charset="-122"/>
                </a:rPr>
                <a:t>学习提示</a:t>
              </a:r>
            </a:p>
          </p:txBody>
        </p:sp>
      </p:grpSp>
      <p:pic>
        <p:nvPicPr>
          <p:cNvPr id="40" name="图形 39">
            <a:extLst>
              <a:ext uri="{FF2B5EF4-FFF2-40B4-BE49-F238E27FC236}">
                <a16:creationId xmlns:a16="http://schemas.microsoft.com/office/drawing/2014/main" id="{752A3FAE-5E22-4317-B733-8EB87C79F67D}"/>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6277391" y="1691663"/>
            <a:ext cx="4454109" cy="4580851"/>
          </a:xfrm>
          <a:prstGeom prst="rect">
            <a:avLst/>
          </a:prstGeom>
        </p:spPr>
      </p:pic>
      <p:sp>
        <p:nvSpPr>
          <p:cNvPr id="41" name="文本框 40">
            <a:extLst>
              <a:ext uri="{FF2B5EF4-FFF2-40B4-BE49-F238E27FC236}">
                <a16:creationId xmlns:a16="http://schemas.microsoft.com/office/drawing/2014/main" id="{2B23F557-0EA1-47E3-8F76-43813B14D936}"/>
              </a:ext>
            </a:extLst>
          </p:cNvPr>
          <p:cNvSpPr txBox="1"/>
          <p:nvPr/>
        </p:nvSpPr>
        <p:spPr>
          <a:xfrm>
            <a:off x="6687502" y="2397038"/>
            <a:ext cx="3633885" cy="2862322"/>
          </a:xfrm>
          <a:prstGeom prst="rect">
            <a:avLst/>
          </a:prstGeom>
          <a:noFill/>
        </p:spPr>
        <p:txBody>
          <a:bodyPr wrap="square" rtlCol="0">
            <a:spAutoFit/>
          </a:bodyPr>
          <a:lstStyle/>
          <a:p>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多动手实践。由于书中的例程是作者根据多年的教学经验，针对初学者的学习特点精心组织设计的，读者可先调试和运行书中的实例。初学者在开始的时候一般都不知道怎么写自己的程序，可以按照程序实例“照猫画虎”，或改写别人的程序。</a:t>
            </a:r>
          </a:p>
        </p:txBody>
      </p:sp>
    </p:spTree>
    <p:extLst>
      <p:ext uri="{BB962C8B-B14F-4D97-AF65-F5344CB8AC3E}">
        <p14:creationId xmlns:p14="http://schemas.microsoft.com/office/powerpoint/2010/main" val="36695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anim calcmode="lin" valueType="num">
                                      <p:cBhvr>
                                        <p:cTn id="18" dur="500" fill="hold"/>
                                        <p:tgtEl>
                                          <p:spTgt spid="13"/>
                                        </p:tgtEl>
                                        <p:attrNameLst>
                                          <p:attrName>ppt_x</p:attrName>
                                        </p:attrNameLst>
                                      </p:cBhvr>
                                      <p:tavLst>
                                        <p:tav tm="0">
                                          <p:val>
                                            <p:strVal val="#ppt_x"/>
                                          </p:val>
                                        </p:tav>
                                        <p:tav tm="100000">
                                          <p:val>
                                            <p:strVal val="#ppt_x"/>
                                          </p:val>
                                        </p:tav>
                                      </p:tavLst>
                                    </p:anim>
                                    <p:anim calcmode="lin" valueType="num">
                                      <p:cBhvr>
                                        <p:cTn id="19" dur="500" fill="hold"/>
                                        <p:tgtEl>
                                          <p:spTgt spid="13"/>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40"/>
                                        </p:tgtEl>
                                        <p:attrNameLst>
                                          <p:attrName>style.visibility</p:attrName>
                                        </p:attrNameLst>
                                      </p:cBhvr>
                                      <p:to>
                                        <p:strVal val="visible"/>
                                      </p:to>
                                    </p:set>
                                    <p:anim calcmode="lin" valueType="num">
                                      <p:cBhvr>
                                        <p:cTn id="23" dur="500" fill="hold"/>
                                        <p:tgtEl>
                                          <p:spTgt spid="40"/>
                                        </p:tgtEl>
                                        <p:attrNameLst>
                                          <p:attrName>ppt_w</p:attrName>
                                        </p:attrNameLst>
                                      </p:cBhvr>
                                      <p:tavLst>
                                        <p:tav tm="0">
                                          <p:val>
                                            <p:fltVal val="0"/>
                                          </p:val>
                                        </p:tav>
                                        <p:tav tm="100000">
                                          <p:val>
                                            <p:strVal val="#ppt_w"/>
                                          </p:val>
                                        </p:tav>
                                      </p:tavLst>
                                    </p:anim>
                                    <p:anim calcmode="lin" valueType="num">
                                      <p:cBhvr>
                                        <p:cTn id="24" dur="500" fill="hold"/>
                                        <p:tgtEl>
                                          <p:spTgt spid="40"/>
                                        </p:tgtEl>
                                        <p:attrNameLst>
                                          <p:attrName>ppt_h</p:attrName>
                                        </p:attrNameLst>
                                      </p:cBhvr>
                                      <p:tavLst>
                                        <p:tav tm="0">
                                          <p:val>
                                            <p:fltVal val="0"/>
                                          </p:val>
                                        </p:tav>
                                        <p:tav tm="100000">
                                          <p:val>
                                            <p:strVal val="#ppt_h"/>
                                          </p:val>
                                        </p:tav>
                                      </p:tavLst>
                                    </p:anim>
                                    <p:animEffect transition="in" filter="fade">
                                      <p:cBhvr>
                                        <p:cTn id="25" dur="500"/>
                                        <p:tgtEl>
                                          <p:spTgt spid="40"/>
                                        </p:tgtEl>
                                      </p:cBhvr>
                                    </p:animEffect>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41"/>
                                        </p:tgtEl>
                                        <p:attrNameLst>
                                          <p:attrName>style.visibility</p:attrName>
                                        </p:attrNameLst>
                                      </p:cBhvr>
                                      <p:to>
                                        <p:strVal val="visible"/>
                                      </p:to>
                                    </p:set>
                                    <p:animEffect transition="in" filter="fade">
                                      <p:cBhvr>
                                        <p:cTn id="29" dur="500"/>
                                        <p:tgtEl>
                                          <p:spTgt spid="41"/>
                                        </p:tgtEl>
                                      </p:cBhvr>
                                    </p:animEffect>
                                    <p:anim calcmode="lin" valueType="num">
                                      <p:cBhvr>
                                        <p:cTn id="30" dur="500" fill="hold"/>
                                        <p:tgtEl>
                                          <p:spTgt spid="41"/>
                                        </p:tgtEl>
                                        <p:attrNameLst>
                                          <p:attrName>ppt_x</p:attrName>
                                        </p:attrNameLst>
                                      </p:cBhvr>
                                      <p:tavLst>
                                        <p:tav tm="0">
                                          <p:val>
                                            <p:strVal val="#ppt_x"/>
                                          </p:val>
                                        </p:tav>
                                        <p:tav tm="100000">
                                          <p:val>
                                            <p:strVal val="#ppt_x"/>
                                          </p:val>
                                        </p:tav>
                                      </p:tavLst>
                                    </p:anim>
                                    <p:anim calcmode="lin" valueType="num">
                                      <p:cBhvr>
                                        <p:cTn id="31" dur="5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id="{B236A77D-E49D-488B-BBC4-787894FC8936}"/>
              </a:ext>
            </a:extLst>
          </p:cNvPr>
          <p:cNvSpPr txBox="1"/>
          <p:nvPr/>
        </p:nvSpPr>
        <p:spPr>
          <a:xfrm>
            <a:off x="1637081" y="1905929"/>
            <a:ext cx="8844812" cy="3157146"/>
          </a:xfrm>
          <a:prstGeom prst="rect">
            <a:avLst/>
          </a:prstGeom>
          <a:noFill/>
        </p:spPr>
        <p:txBody>
          <a:bodyPr wrap="square" rtlCol="0">
            <a:spAutoFit/>
          </a:bodyPr>
          <a:lstStyle/>
          <a:p>
            <a:pPr indent="628650">
              <a:lnSpc>
                <a:spcPct val="120000"/>
              </a:lnSpc>
              <a:buClr>
                <a:srgbClr val="7030A0"/>
              </a:buClr>
            </a:pPr>
            <a:r>
              <a:rPr lang="en-US" altLang="zh-CN" sz="2400" dirty="0">
                <a:solidFill>
                  <a:schemeClr val="tx1">
                    <a:lumMod val="85000"/>
                    <a:lumOff val="15000"/>
                  </a:schemeClr>
                </a:solidFill>
              </a:rPr>
              <a:t>20</a:t>
            </a:r>
            <a:r>
              <a:rPr lang="zh-CN" altLang="en-US" sz="2400" dirty="0">
                <a:solidFill>
                  <a:schemeClr val="tx1">
                    <a:lumMod val="85000"/>
                    <a:lumOff val="15000"/>
                  </a:schemeClr>
                </a:solidFill>
              </a:rPr>
              <a:t>世纪</a:t>
            </a:r>
            <a:r>
              <a:rPr lang="en-US" altLang="zh-CN" sz="2400" dirty="0">
                <a:solidFill>
                  <a:schemeClr val="tx1">
                    <a:lumMod val="85000"/>
                    <a:lumOff val="15000"/>
                  </a:schemeClr>
                </a:solidFill>
              </a:rPr>
              <a:t>60</a:t>
            </a:r>
            <a:r>
              <a:rPr lang="zh-CN" altLang="en-US" sz="2400" dirty="0">
                <a:solidFill>
                  <a:schemeClr val="tx1">
                    <a:lumMod val="85000"/>
                    <a:lumOff val="15000"/>
                  </a:schemeClr>
                </a:solidFill>
              </a:rPr>
              <a:t>年代末期随着“软件危机”的出现，程序设计方法的研究开始受到重视。结构化程序设计方法（</a:t>
            </a:r>
            <a:r>
              <a:rPr lang="en-US" altLang="zh-CN" sz="2400" dirty="0">
                <a:solidFill>
                  <a:schemeClr val="tx1">
                    <a:lumMod val="85000"/>
                    <a:lumOff val="15000"/>
                  </a:schemeClr>
                </a:solidFill>
              </a:rPr>
              <a:t>Structured Programming, SP</a:t>
            </a:r>
            <a:r>
              <a:rPr lang="zh-CN" altLang="en-US" sz="2400" dirty="0">
                <a:solidFill>
                  <a:schemeClr val="tx1">
                    <a:lumMod val="85000"/>
                    <a:lumOff val="15000"/>
                  </a:schemeClr>
                </a:solidFill>
              </a:rPr>
              <a:t>）是程序设计历史中被最早提出的方法。</a:t>
            </a:r>
            <a:r>
              <a:rPr lang="en-US" altLang="zh-CN" sz="2400" dirty="0">
                <a:solidFill>
                  <a:schemeClr val="tx1">
                    <a:lumMod val="85000"/>
                    <a:lumOff val="15000"/>
                  </a:schemeClr>
                </a:solidFill>
              </a:rPr>
              <a:t>70</a:t>
            </a:r>
            <a:r>
              <a:rPr lang="zh-CN" altLang="en-US" sz="2400" dirty="0">
                <a:solidFill>
                  <a:schemeClr val="tx1">
                    <a:lumMod val="85000"/>
                    <a:lumOff val="15000"/>
                  </a:schemeClr>
                </a:solidFill>
              </a:rPr>
              <a:t>年代中后期，针对结构化程序设计在进行大型项目设计时存在的缺陷，又提出了面向对象程序设计（</a:t>
            </a:r>
            <a:r>
              <a:rPr lang="en-US" altLang="zh-CN" sz="2400" dirty="0">
                <a:solidFill>
                  <a:schemeClr val="tx1">
                    <a:lumMod val="85000"/>
                    <a:lumOff val="15000"/>
                  </a:schemeClr>
                </a:solidFill>
              </a:rPr>
              <a:t>Object Oriented Programming, OOP</a:t>
            </a:r>
            <a:r>
              <a:rPr lang="zh-CN" altLang="en-US" sz="2400" dirty="0">
                <a:solidFill>
                  <a:schemeClr val="tx1">
                    <a:lumMod val="85000"/>
                    <a:lumOff val="15000"/>
                  </a:schemeClr>
                </a:solidFill>
              </a:rPr>
              <a:t>）方法。几十年来面向对象程序设计方法的大量研究工作使得它成为目前最重要的程序设计方法。</a:t>
            </a:r>
          </a:p>
        </p:txBody>
      </p:sp>
      <p:grpSp>
        <p:nvGrpSpPr>
          <p:cNvPr id="22" name="组合 21">
            <a:extLst>
              <a:ext uri="{FF2B5EF4-FFF2-40B4-BE49-F238E27FC236}">
                <a16:creationId xmlns:a16="http://schemas.microsoft.com/office/drawing/2014/main" id="{9B1A0D9C-898E-48FB-9088-D18CE40B2F58}"/>
              </a:ext>
            </a:extLst>
          </p:cNvPr>
          <p:cNvGrpSpPr/>
          <p:nvPr/>
        </p:nvGrpSpPr>
        <p:grpSpPr>
          <a:xfrm rot="10800000" flipH="1">
            <a:off x="1454399" y="1730943"/>
            <a:ext cx="9210177" cy="3723899"/>
            <a:chOff x="850263" y="1552756"/>
            <a:chExt cx="13416557" cy="4877076"/>
          </a:xfrm>
        </p:grpSpPr>
        <p:grpSp>
          <p:nvGrpSpPr>
            <p:cNvPr id="23" name="组合 22">
              <a:extLst>
                <a:ext uri="{FF2B5EF4-FFF2-40B4-BE49-F238E27FC236}">
                  <a16:creationId xmlns:a16="http://schemas.microsoft.com/office/drawing/2014/main" id="{247DD11F-40D7-4ACD-8E9E-1128CF58B8D9}"/>
                </a:ext>
              </a:extLst>
            </p:cNvPr>
            <p:cNvGrpSpPr/>
            <p:nvPr/>
          </p:nvGrpSpPr>
          <p:grpSpPr>
            <a:xfrm>
              <a:off x="850263" y="1552756"/>
              <a:ext cx="13416557" cy="4877076"/>
              <a:chOff x="850263" y="1552756"/>
              <a:chExt cx="13416557" cy="4877076"/>
            </a:xfrm>
          </p:grpSpPr>
          <p:sp>
            <p:nvSpPr>
              <p:cNvPr id="27" name="任意多边形 3">
                <a:extLst>
                  <a:ext uri="{FF2B5EF4-FFF2-40B4-BE49-F238E27FC236}">
                    <a16:creationId xmlns:a16="http://schemas.microsoft.com/office/drawing/2014/main" id="{B6759EC5-1C39-4DEB-AA19-B8FE06056A2F}"/>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mj-lt"/>
                </a:endParaRPr>
              </a:p>
            </p:txBody>
          </p:sp>
          <p:grpSp>
            <p:nvGrpSpPr>
              <p:cNvPr id="28" name="组合 27">
                <a:extLst>
                  <a:ext uri="{FF2B5EF4-FFF2-40B4-BE49-F238E27FC236}">
                    <a16:creationId xmlns:a16="http://schemas.microsoft.com/office/drawing/2014/main" id="{D0CAE622-951A-4DCF-88BB-05D7FB1D748A}"/>
                  </a:ext>
                </a:extLst>
              </p:cNvPr>
              <p:cNvGrpSpPr/>
              <p:nvPr/>
            </p:nvGrpSpPr>
            <p:grpSpPr>
              <a:xfrm flipH="1">
                <a:off x="11116151" y="1613603"/>
                <a:ext cx="1573213" cy="303301"/>
                <a:chOff x="6149102" y="1612916"/>
                <a:chExt cx="1547286" cy="303301"/>
              </a:xfrm>
            </p:grpSpPr>
            <p:sp>
              <p:nvSpPr>
                <p:cNvPr id="29" name="平行四边形 28">
                  <a:extLst>
                    <a:ext uri="{FF2B5EF4-FFF2-40B4-BE49-F238E27FC236}">
                      <a16:creationId xmlns:a16="http://schemas.microsoft.com/office/drawing/2014/main" id="{388F8429-A170-429A-8976-02783A63F1C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mj-lt"/>
                  </a:endParaRPr>
                </a:p>
              </p:txBody>
            </p:sp>
            <p:sp>
              <p:nvSpPr>
                <p:cNvPr id="30" name="平行四边形 29">
                  <a:extLst>
                    <a:ext uri="{FF2B5EF4-FFF2-40B4-BE49-F238E27FC236}">
                      <a16:creationId xmlns:a16="http://schemas.microsoft.com/office/drawing/2014/main" id="{E34A4DEB-E82F-40AA-A193-EDA628EBDF1A}"/>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mj-lt"/>
                  </a:endParaRPr>
                </a:p>
              </p:txBody>
            </p:sp>
            <p:sp>
              <p:nvSpPr>
                <p:cNvPr id="31" name="平行四边形 30">
                  <a:extLst>
                    <a:ext uri="{FF2B5EF4-FFF2-40B4-BE49-F238E27FC236}">
                      <a16:creationId xmlns:a16="http://schemas.microsoft.com/office/drawing/2014/main" id="{B28DC9DF-931D-443E-AF67-45324DF8D24E}"/>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mj-lt"/>
                  </a:endParaRPr>
                </a:p>
              </p:txBody>
            </p:sp>
          </p:grpSp>
        </p:grpSp>
        <p:sp>
          <p:nvSpPr>
            <p:cNvPr id="24" name="平行四边形 23">
              <a:extLst>
                <a:ext uri="{FF2B5EF4-FFF2-40B4-BE49-F238E27FC236}">
                  <a16:creationId xmlns:a16="http://schemas.microsoft.com/office/drawing/2014/main" id="{034C073A-45D5-46DB-A924-50411BDABF81}"/>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mj-lt"/>
              </a:endParaRPr>
            </a:p>
          </p:txBody>
        </p:sp>
        <p:sp>
          <p:nvSpPr>
            <p:cNvPr id="25" name="平行四边形 24">
              <a:extLst>
                <a:ext uri="{FF2B5EF4-FFF2-40B4-BE49-F238E27FC236}">
                  <a16:creationId xmlns:a16="http://schemas.microsoft.com/office/drawing/2014/main" id="{87259167-02CF-4591-9FCE-EDD9CE307B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mj-lt"/>
              </a:endParaRPr>
            </a:p>
          </p:txBody>
        </p:sp>
        <p:sp>
          <p:nvSpPr>
            <p:cNvPr id="26" name="平行四边形 25">
              <a:extLst>
                <a:ext uri="{FF2B5EF4-FFF2-40B4-BE49-F238E27FC236}">
                  <a16:creationId xmlns:a16="http://schemas.microsoft.com/office/drawing/2014/main" id="{5C7F3AF0-EBE1-474D-BA45-28355B3C9F13}"/>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mj-lt"/>
              </a:endParaRPr>
            </a:p>
          </p:txBody>
        </p:sp>
      </p:grpSp>
    </p:spTree>
    <p:extLst>
      <p:ext uri="{BB962C8B-B14F-4D97-AF65-F5344CB8AC3E}">
        <p14:creationId xmlns:p14="http://schemas.microsoft.com/office/powerpoint/2010/main" val="2667966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edge">
                                      <p:cBhvr>
                                        <p:cTn id="7" dur="500"/>
                                        <p:tgtEl>
                                          <p:spTgt spid="2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anim calcmode="lin" valueType="num">
                                      <p:cBhvr>
                                        <p:cTn id="12" dur="500" fill="hold"/>
                                        <p:tgtEl>
                                          <p:spTgt spid="13"/>
                                        </p:tgtEl>
                                        <p:attrNameLst>
                                          <p:attrName>ppt_x</p:attrName>
                                        </p:attrNameLst>
                                      </p:cBhvr>
                                      <p:tavLst>
                                        <p:tav tm="0">
                                          <p:val>
                                            <p:strVal val="#ppt_x"/>
                                          </p:val>
                                        </p:tav>
                                        <p:tav tm="100000">
                                          <p:val>
                                            <p:strVal val="#ppt_x"/>
                                          </p:val>
                                        </p:tav>
                                      </p:tavLst>
                                    </p:anim>
                                    <p:anim calcmode="lin" valueType="num">
                                      <p:cBhvr>
                                        <p:cTn id="13"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136AF5EA-2AEB-47C5-80E6-562C87DEA9EB}"/>
              </a:ext>
            </a:extLst>
          </p:cNvPr>
          <p:cNvGrpSpPr/>
          <p:nvPr/>
        </p:nvGrpSpPr>
        <p:grpSpPr>
          <a:xfrm>
            <a:off x="515938" y="1091211"/>
            <a:ext cx="5944683" cy="461665"/>
            <a:chOff x="515938" y="1091211"/>
            <a:chExt cx="5944683" cy="461665"/>
          </a:xfrm>
        </p:grpSpPr>
        <p:grpSp>
          <p:nvGrpSpPr>
            <p:cNvPr id="2" name="组合 1">
              <a:extLst>
                <a:ext uri="{FF2B5EF4-FFF2-40B4-BE49-F238E27FC236}">
                  <a16:creationId xmlns:a16="http://schemas.microsoft.com/office/drawing/2014/main" id="{322B74F8-C23C-4339-91AD-035D0A2C76B7}"/>
                </a:ext>
              </a:extLst>
            </p:cNvPr>
            <p:cNvGrpSpPr/>
            <p:nvPr/>
          </p:nvGrpSpPr>
          <p:grpSpPr>
            <a:xfrm>
              <a:off x="515938" y="1155664"/>
              <a:ext cx="406408" cy="335423"/>
              <a:chOff x="3433308" y="2097229"/>
              <a:chExt cx="866296" cy="714983"/>
            </a:xfrm>
          </p:grpSpPr>
          <p:sp>
            <p:nvSpPr>
              <p:cNvPr id="3" name="平行四边形 2">
                <a:extLst>
                  <a:ext uri="{FF2B5EF4-FFF2-40B4-BE49-F238E27FC236}">
                    <a16:creationId xmlns:a16="http://schemas.microsoft.com/office/drawing/2014/main" id="{B01023DF-BDF6-4B93-9891-74D1CA6220B8}"/>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a:extLst>
                  <a:ext uri="{FF2B5EF4-FFF2-40B4-BE49-F238E27FC236}">
                    <a16:creationId xmlns:a16="http://schemas.microsoft.com/office/drawing/2014/main" id="{4D38825C-11F4-4817-9208-DC480532B93C}"/>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a:extLst>
                  <a:ext uri="{FF2B5EF4-FFF2-40B4-BE49-F238E27FC236}">
                    <a16:creationId xmlns:a16="http://schemas.microsoft.com/office/drawing/2014/main" id="{11C215DA-4291-4C4B-B262-25330574FD0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a:extLst>
                  <a:ext uri="{FF2B5EF4-FFF2-40B4-BE49-F238E27FC236}">
                    <a16:creationId xmlns:a16="http://schemas.microsoft.com/office/drawing/2014/main" id="{28B44E5C-D317-4A56-B589-E45C258AA062}"/>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平行四边形 6">
                <a:extLst>
                  <a:ext uri="{FF2B5EF4-FFF2-40B4-BE49-F238E27FC236}">
                    <a16:creationId xmlns:a16="http://schemas.microsoft.com/office/drawing/2014/main" id="{0C6F574C-C1C1-4701-9D1E-89EC476006DE}"/>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a:extLst>
                  <a:ext uri="{FF2B5EF4-FFF2-40B4-BE49-F238E27FC236}">
                    <a16:creationId xmlns:a16="http://schemas.microsoft.com/office/drawing/2014/main" id="{952B1A9A-AE9C-44F8-B2A0-F00B7810FF58}"/>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a:extLst>
                  <a:ext uri="{FF2B5EF4-FFF2-40B4-BE49-F238E27FC236}">
                    <a16:creationId xmlns:a16="http://schemas.microsoft.com/office/drawing/2014/main" id="{3B9A05ED-D72D-4F42-A476-686D3380420C}"/>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a:extLst>
                  <a:ext uri="{FF2B5EF4-FFF2-40B4-BE49-F238E27FC236}">
                    <a16:creationId xmlns:a16="http://schemas.microsoft.com/office/drawing/2014/main" id="{B0E7953B-C671-4DD9-84B6-5568800F9E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a:extLst>
                <a:ext uri="{FF2B5EF4-FFF2-40B4-BE49-F238E27FC236}">
                  <a16:creationId xmlns:a16="http://schemas.microsoft.com/office/drawing/2014/main" id="{24012F19-E159-4817-AC26-948D4D73387E}"/>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ea typeface="微软雅黑" panose="020B0503020204020204" pitchFamily="34" charset="-122"/>
                </a:rPr>
                <a:t>结构化程序设计</a:t>
              </a:r>
              <a:r>
                <a:rPr lang="en-US" altLang="zh-CN" sz="2400" dirty="0">
                  <a:solidFill>
                    <a:schemeClr val="tx1">
                      <a:lumMod val="85000"/>
                      <a:lumOff val="15000"/>
                    </a:schemeClr>
                  </a:solidFill>
                  <a:ea typeface="微软雅黑" panose="020B0503020204020204" pitchFamily="34" charset="-122"/>
                </a:rPr>
                <a:t>SP</a:t>
              </a:r>
            </a:p>
          </p:txBody>
        </p:sp>
      </p:grpSp>
      <p:sp>
        <p:nvSpPr>
          <p:cNvPr id="41" name="文本框 40">
            <a:extLst>
              <a:ext uri="{FF2B5EF4-FFF2-40B4-BE49-F238E27FC236}">
                <a16:creationId xmlns:a16="http://schemas.microsoft.com/office/drawing/2014/main" id="{E27F0C8E-02B7-4000-B8E4-A9879C09E666}"/>
              </a:ext>
            </a:extLst>
          </p:cNvPr>
          <p:cNvSpPr txBox="1"/>
          <p:nvPr/>
        </p:nvSpPr>
        <p:spPr>
          <a:xfrm>
            <a:off x="1673594" y="2623106"/>
            <a:ext cx="8844812" cy="2270558"/>
          </a:xfrm>
          <a:prstGeom prst="rect">
            <a:avLst/>
          </a:prstGeom>
          <a:noFill/>
        </p:spPr>
        <p:txBody>
          <a:bodyPr wrap="square" rtlCol="0">
            <a:spAutoFit/>
          </a:bodyPr>
          <a:lstStyle/>
          <a:p>
            <a:pPr indent="628650">
              <a:lnSpc>
                <a:spcPct val="120000"/>
              </a:lnSpc>
              <a:buClr>
                <a:srgbClr val="7030A0"/>
              </a:buClr>
            </a:pPr>
            <a:r>
              <a:rPr lang="en-US" altLang="zh-CN" sz="2400" dirty="0">
                <a:solidFill>
                  <a:schemeClr val="tx1">
                    <a:lumMod val="85000"/>
                    <a:lumOff val="15000"/>
                  </a:schemeClr>
                </a:solidFill>
              </a:rPr>
              <a:t>SP</a:t>
            </a:r>
            <a:r>
              <a:rPr lang="zh-CN" altLang="en-US" sz="2400" dirty="0">
                <a:solidFill>
                  <a:schemeClr val="tx1">
                    <a:lumMod val="85000"/>
                    <a:lumOff val="15000"/>
                  </a:schemeClr>
                </a:solidFill>
              </a:rPr>
              <a:t>结构化程序设计方法也称面向过程的程序设计方法，反映了</a:t>
            </a:r>
            <a:r>
              <a:rPr lang="zh-CN" altLang="en-US" sz="2400" dirty="0">
                <a:solidFill>
                  <a:schemeClr val="accent2"/>
                </a:solidFill>
              </a:rPr>
              <a:t>过程</a:t>
            </a:r>
            <a:r>
              <a:rPr lang="zh-CN" altLang="en-US" sz="2400" dirty="0">
                <a:solidFill>
                  <a:schemeClr val="tx1">
                    <a:lumMod val="85000"/>
                    <a:lumOff val="15000"/>
                  </a:schemeClr>
                </a:solidFill>
              </a:rPr>
              <a:t>性编程的方法。它根据执行的操作过程来设计一个程序，简单易学、容易掌握，模块的层次清晰，降低了程序设计的复杂性，程序的可读性强。</a:t>
            </a:r>
            <a:r>
              <a:rPr lang="en-US" altLang="zh-CN" sz="2400" dirty="0">
                <a:solidFill>
                  <a:schemeClr val="tx1">
                    <a:lumMod val="85000"/>
                    <a:lumOff val="15000"/>
                  </a:schemeClr>
                </a:solidFill>
              </a:rPr>
              <a:t>SP</a:t>
            </a:r>
            <a:r>
              <a:rPr lang="zh-CN" altLang="en-US" sz="2400" dirty="0">
                <a:solidFill>
                  <a:schemeClr val="tx1">
                    <a:lumMod val="85000"/>
                    <a:lumOff val="15000"/>
                  </a:schemeClr>
                </a:solidFill>
              </a:rPr>
              <a:t>方法便于多人分工开发和调试，从而有利于提高程序的可靠性。</a:t>
            </a:r>
          </a:p>
        </p:txBody>
      </p:sp>
      <p:grpSp>
        <p:nvGrpSpPr>
          <p:cNvPr id="42" name="组合 41">
            <a:extLst>
              <a:ext uri="{FF2B5EF4-FFF2-40B4-BE49-F238E27FC236}">
                <a16:creationId xmlns:a16="http://schemas.microsoft.com/office/drawing/2014/main" id="{405C3627-6D23-4543-961B-76F603E8C283}"/>
              </a:ext>
            </a:extLst>
          </p:cNvPr>
          <p:cNvGrpSpPr/>
          <p:nvPr/>
        </p:nvGrpSpPr>
        <p:grpSpPr>
          <a:xfrm rot="10800000" flipH="1">
            <a:off x="1454399" y="2169458"/>
            <a:ext cx="9210177" cy="3285383"/>
            <a:chOff x="850263" y="1552756"/>
            <a:chExt cx="13416557" cy="4877076"/>
          </a:xfrm>
        </p:grpSpPr>
        <p:grpSp>
          <p:nvGrpSpPr>
            <p:cNvPr id="43" name="组合 42">
              <a:extLst>
                <a:ext uri="{FF2B5EF4-FFF2-40B4-BE49-F238E27FC236}">
                  <a16:creationId xmlns:a16="http://schemas.microsoft.com/office/drawing/2014/main" id="{30202B04-23EA-49BD-997F-53FEAD45D7E8}"/>
                </a:ext>
              </a:extLst>
            </p:cNvPr>
            <p:cNvGrpSpPr/>
            <p:nvPr/>
          </p:nvGrpSpPr>
          <p:grpSpPr>
            <a:xfrm>
              <a:off x="850263" y="1552756"/>
              <a:ext cx="13416557" cy="4877076"/>
              <a:chOff x="850263" y="1552756"/>
              <a:chExt cx="13416557" cy="4877076"/>
            </a:xfrm>
          </p:grpSpPr>
          <p:sp>
            <p:nvSpPr>
              <p:cNvPr id="47" name="任意多边形 3">
                <a:extLst>
                  <a:ext uri="{FF2B5EF4-FFF2-40B4-BE49-F238E27FC236}">
                    <a16:creationId xmlns:a16="http://schemas.microsoft.com/office/drawing/2014/main" id="{D3262D48-B50C-4BA4-95E6-7A98C9421A25}"/>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p>
            </p:txBody>
          </p:sp>
          <p:grpSp>
            <p:nvGrpSpPr>
              <p:cNvPr id="48" name="组合 47">
                <a:extLst>
                  <a:ext uri="{FF2B5EF4-FFF2-40B4-BE49-F238E27FC236}">
                    <a16:creationId xmlns:a16="http://schemas.microsoft.com/office/drawing/2014/main" id="{FF747AF7-F150-40C4-863B-27F854402102}"/>
                  </a:ext>
                </a:extLst>
              </p:cNvPr>
              <p:cNvGrpSpPr/>
              <p:nvPr/>
            </p:nvGrpSpPr>
            <p:grpSpPr>
              <a:xfrm flipH="1">
                <a:off x="11116151" y="1613603"/>
                <a:ext cx="1573213" cy="303301"/>
                <a:chOff x="6149102" y="1612916"/>
                <a:chExt cx="1547286" cy="303301"/>
              </a:xfrm>
            </p:grpSpPr>
            <p:sp>
              <p:nvSpPr>
                <p:cNvPr id="49" name="平行四边形 48">
                  <a:extLst>
                    <a:ext uri="{FF2B5EF4-FFF2-40B4-BE49-F238E27FC236}">
                      <a16:creationId xmlns:a16="http://schemas.microsoft.com/office/drawing/2014/main" id="{4D66166B-3B7D-4A67-9861-7643B1059E31}"/>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50" name="平行四边形 49">
                  <a:extLst>
                    <a:ext uri="{FF2B5EF4-FFF2-40B4-BE49-F238E27FC236}">
                      <a16:creationId xmlns:a16="http://schemas.microsoft.com/office/drawing/2014/main" id="{F9D039F1-36D9-49F1-84F2-4A738E89BAA7}"/>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51" name="平行四边形 50">
                  <a:extLst>
                    <a:ext uri="{FF2B5EF4-FFF2-40B4-BE49-F238E27FC236}">
                      <a16:creationId xmlns:a16="http://schemas.microsoft.com/office/drawing/2014/main" id="{9373C4C2-F37F-4DDE-85C6-6462D905B003}"/>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grpSp>
        <p:sp>
          <p:nvSpPr>
            <p:cNvPr id="44" name="平行四边形 43">
              <a:extLst>
                <a:ext uri="{FF2B5EF4-FFF2-40B4-BE49-F238E27FC236}">
                  <a16:creationId xmlns:a16="http://schemas.microsoft.com/office/drawing/2014/main" id="{B3539377-DA82-4F68-933A-C45B07596665}"/>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45" name="平行四边形 44">
              <a:extLst>
                <a:ext uri="{FF2B5EF4-FFF2-40B4-BE49-F238E27FC236}">
                  <a16:creationId xmlns:a16="http://schemas.microsoft.com/office/drawing/2014/main" id="{16FD040A-97DC-4624-AA63-21FA7C81A3F2}"/>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46" name="平行四边形 45">
              <a:extLst>
                <a:ext uri="{FF2B5EF4-FFF2-40B4-BE49-F238E27FC236}">
                  <a16:creationId xmlns:a16="http://schemas.microsoft.com/office/drawing/2014/main" id="{AC9EB43B-2A45-4878-8066-0089EBA44228}"/>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spTree>
    <p:extLst>
      <p:ext uri="{BB962C8B-B14F-4D97-AF65-F5344CB8AC3E}">
        <p14:creationId xmlns:p14="http://schemas.microsoft.com/office/powerpoint/2010/main" val="191704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edge">
                                      <p:cBhvr>
                                        <p:cTn id="11" dur="500"/>
                                        <p:tgtEl>
                                          <p:spTgt spid="4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500"/>
                                        <p:tgtEl>
                                          <p:spTgt spid="41"/>
                                        </p:tgtEl>
                                      </p:cBhvr>
                                    </p:animEffect>
                                    <p:anim calcmode="lin" valueType="num">
                                      <p:cBhvr>
                                        <p:cTn id="16" dur="500" fill="hold"/>
                                        <p:tgtEl>
                                          <p:spTgt spid="41"/>
                                        </p:tgtEl>
                                        <p:attrNameLst>
                                          <p:attrName>ppt_x</p:attrName>
                                        </p:attrNameLst>
                                      </p:cBhvr>
                                      <p:tavLst>
                                        <p:tav tm="0">
                                          <p:val>
                                            <p:strVal val="#ppt_x"/>
                                          </p:val>
                                        </p:tav>
                                        <p:tav tm="100000">
                                          <p:val>
                                            <p:strVal val="#ppt_x"/>
                                          </p:val>
                                        </p:tav>
                                      </p:tavLst>
                                    </p:anim>
                                    <p:anim calcmode="lin" valueType="num">
                                      <p:cBhvr>
                                        <p:cTn id="17" dur="5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图形 47">
            <a:extLst>
              <a:ext uri="{FF2B5EF4-FFF2-40B4-BE49-F238E27FC236}">
                <a16:creationId xmlns:a16="http://schemas.microsoft.com/office/drawing/2014/main" id="{FC151AC9-2991-4E64-880E-0B0D783B4A8B}"/>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1933054" y="1927518"/>
            <a:ext cx="3947651" cy="4059982"/>
          </a:xfrm>
          <a:prstGeom prst="rect">
            <a:avLst/>
          </a:prstGeom>
        </p:spPr>
      </p:pic>
      <p:sp>
        <p:nvSpPr>
          <p:cNvPr id="29" name="Rectangle 3">
            <a:extLst>
              <a:ext uri="{FF2B5EF4-FFF2-40B4-BE49-F238E27FC236}">
                <a16:creationId xmlns:a16="http://schemas.microsoft.com/office/drawing/2014/main" id="{612E42B2-D02A-4B35-8F49-4CFD3386BAEC}"/>
              </a:ext>
            </a:extLst>
          </p:cNvPr>
          <p:cNvSpPr txBox="1">
            <a:spLocks noChangeArrowheads="1"/>
          </p:cNvSpPr>
          <p:nvPr/>
        </p:nvSpPr>
        <p:spPr>
          <a:xfrm>
            <a:off x="2418632" y="2877389"/>
            <a:ext cx="3067043" cy="21602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对于计算圆的面积和周长的问题，结构化程序设计方法的设计思想可用下图表示。</a:t>
            </a:r>
          </a:p>
        </p:txBody>
      </p:sp>
      <p:grpSp>
        <p:nvGrpSpPr>
          <p:cNvPr id="55" name="组合 54">
            <a:extLst>
              <a:ext uri="{FF2B5EF4-FFF2-40B4-BE49-F238E27FC236}">
                <a16:creationId xmlns:a16="http://schemas.microsoft.com/office/drawing/2014/main" id="{694B01CD-4428-45ED-A6D0-F2CF4275364B}"/>
              </a:ext>
            </a:extLst>
          </p:cNvPr>
          <p:cNvGrpSpPr/>
          <p:nvPr/>
        </p:nvGrpSpPr>
        <p:grpSpPr>
          <a:xfrm>
            <a:off x="679948" y="1028702"/>
            <a:ext cx="1380916" cy="539885"/>
            <a:chOff x="679948" y="1028702"/>
            <a:chExt cx="1380916" cy="539885"/>
          </a:xfrm>
        </p:grpSpPr>
        <p:sp>
          <p:nvSpPr>
            <p:cNvPr id="28" name="流程图: 手动输入 27">
              <a:extLst>
                <a:ext uri="{FF2B5EF4-FFF2-40B4-BE49-F238E27FC236}">
                  <a16:creationId xmlns:a16="http://schemas.microsoft.com/office/drawing/2014/main" id="{F3A73FE8-4BED-4877-BFC1-DD4C2A891F33}"/>
                </a:ext>
              </a:extLst>
            </p:cNvPr>
            <p:cNvSpPr/>
            <p:nvPr/>
          </p:nvSpPr>
          <p:spPr>
            <a:xfrm rot="5400000">
              <a:off x="1135003" y="642726"/>
              <a:ext cx="539885"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EB7AC5B5-E21F-4411-B7A1-666596D59722}"/>
                </a:ext>
              </a:extLst>
            </p:cNvPr>
            <p:cNvSpPr txBox="1"/>
            <p:nvPr/>
          </p:nvSpPr>
          <p:spPr>
            <a:xfrm>
              <a:off x="679948" y="1075307"/>
              <a:ext cx="1187764" cy="461665"/>
            </a:xfrm>
            <a:prstGeom prst="rect">
              <a:avLst/>
            </a:prstGeom>
            <a:noFill/>
          </p:spPr>
          <p:txBody>
            <a:bodyPr wrap="square" rtlCol="0">
              <a:spAutoFit/>
            </a:bodyPr>
            <a:lstStyle/>
            <a:p>
              <a:pPr algn="ctr"/>
              <a:r>
                <a:rPr lang="zh-CN" altLang="en-US" sz="2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例如</a:t>
              </a:r>
            </a:p>
          </p:txBody>
        </p:sp>
      </p:grpSp>
      <p:grpSp>
        <p:nvGrpSpPr>
          <p:cNvPr id="7" name="组合 6">
            <a:extLst>
              <a:ext uri="{FF2B5EF4-FFF2-40B4-BE49-F238E27FC236}">
                <a16:creationId xmlns:a16="http://schemas.microsoft.com/office/drawing/2014/main" id="{65C16B7C-6304-4462-9945-3D7F27358A20}"/>
              </a:ext>
            </a:extLst>
          </p:cNvPr>
          <p:cNvGrpSpPr/>
          <p:nvPr/>
        </p:nvGrpSpPr>
        <p:grpSpPr>
          <a:xfrm>
            <a:off x="6996160" y="1370676"/>
            <a:ext cx="2465294" cy="4616824"/>
            <a:chOff x="7252447" y="1268030"/>
            <a:chExt cx="2465294" cy="4616824"/>
          </a:xfrm>
        </p:grpSpPr>
        <p:sp>
          <p:nvSpPr>
            <p:cNvPr id="2" name="矩形: 圆角 1">
              <a:extLst>
                <a:ext uri="{FF2B5EF4-FFF2-40B4-BE49-F238E27FC236}">
                  <a16:creationId xmlns:a16="http://schemas.microsoft.com/office/drawing/2014/main" id="{FF013197-82F5-4BA8-BFCD-FF9D77C7E362}"/>
                </a:ext>
              </a:extLst>
            </p:cNvPr>
            <p:cNvSpPr/>
            <p:nvPr/>
          </p:nvSpPr>
          <p:spPr>
            <a:xfrm>
              <a:off x="7736541" y="1268030"/>
              <a:ext cx="1497106" cy="537883"/>
            </a:xfrm>
            <a:prstGeom prst="roundRect">
              <a:avLst>
                <a:gd name="adj" fmla="val 50000"/>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开始</a:t>
              </a:r>
            </a:p>
          </p:txBody>
        </p:sp>
        <p:sp>
          <p:nvSpPr>
            <p:cNvPr id="3" name="矩形 2">
              <a:extLst>
                <a:ext uri="{FF2B5EF4-FFF2-40B4-BE49-F238E27FC236}">
                  <a16:creationId xmlns:a16="http://schemas.microsoft.com/office/drawing/2014/main" id="{A25D2F22-FB07-4EA4-BFB0-C68135047707}"/>
                </a:ext>
              </a:extLst>
            </p:cNvPr>
            <p:cNvSpPr/>
            <p:nvPr/>
          </p:nvSpPr>
          <p:spPr>
            <a:xfrm>
              <a:off x="7252447" y="2072613"/>
              <a:ext cx="2465294" cy="824753"/>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输入处理</a:t>
              </a:r>
              <a:endParaRPr lang="en-US" altLang="zh-CN" dirty="0">
                <a:solidFill>
                  <a:srgbClr val="000000"/>
                </a:solidFill>
              </a:endParaRPr>
            </a:p>
            <a:p>
              <a:pPr algn="ctr"/>
              <a:r>
                <a:rPr lang="zh-CN" altLang="en-US" dirty="0">
                  <a:solidFill>
                    <a:srgbClr val="000000"/>
                  </a:solidFill>
                </a:rPr>
                <a:t>（输入半径）</a:t>
              </a:r>
            </a:p>
          </p:txBody>
        </p:sp>
        <p:sp>
          <p:nvSpPr>
            <p:cNvPr id="25" name="矩形 24">
              <a:extLst>
                <a:ext uri="{FF2B5EF4-FFF2-40B4-BE49-F238E27FC236}">
                  <a16:creationId xmlns:a16="http://schemas.microsoft.com/office/drawing/2014/main" id="{D4E089DA-83BD-429F-B3D1-3953EC67C59A}"/>
                </a:ext>
              </a:extLst>
            </p:cNvPr>
            <p:cNvSpPr/>
            <p:nvPr/>
          </p:nvSpPr>
          <p:spPr>
            <a:xfrm>
              <a:off x="7252447" y="3164066"/>
              <a:ext cx="2465294" cy="824753"/>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计算处理</a:t>
              </a:r>
              <a:endParaRPr lang="en-US" altLang="zh-CN" dirty="0">
                <a:solidFill>
                  <a:srgbClr val="000000"/>
                </a:solidFill>
              </a:endParaRPr>
            </a:p>
            <a:p>
              <a:pPr algn="ctr"/>
              <a:r>
                <a:rPr lang="zh-CN" altLang="en-US" dirty="0">
                  <a:solidFill>
                    <a:srgbClr val="000000"/>
                  </a:solidFill>
                </a:rPr>
                <a:t>（计算面积和周长）</a:t>
              </a:r>
            </a:p>
          </p:txBody>
        </p:sp>
        <p:sp>
          <p:nvSpPr>
            <p:cNvPr id="26" name="矩形 25">
              <a:extLst>
                <a:ext uri="{FF2B5EF4-FFF2-40B4-BE49-F238E27FC236}">
                  <a16:creationId xmlns:a16="http://schemas.microsoft.com/office/drawing/2014/main" id="{F4DE504B-E5EE-4F7F-8338-2FE05C86AEB4}"/>
                </a:ext>
              </a:extLst>
            </p:cNvPr>
            <p:cNvSpPr/>
            <p:nvPr/>
          </p:nvSpPr>
          <p:spPr>
            <a:xfrm>
              <a:off x="7252447" y="4255519"/>
              <a:ext cx="2465294" cy="824753"/>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输出处理</a:t>
              </a:r>
              <a:endParaRPr lang="en-US" altLang="zh-CN" dirty="0">
                <a:solidFill>
                  <a:srgbClr val="000000"/>
                </a:solidFill>
              </a:endParaRPr>
            </a:p>
            <a:p>
              <a:pPr algn="ctr"/>
              <a:r>
                <a:rPr lang="zh-CN" altLang="en-US" dirty="0">
                  <a:solidFill>
                    <a:srgbClr val="000000"/>
                  </a:solidFill>
                </a:rPr>
                <a:t>（输出面积和周长）</a:t>
              </a:r>
            </a:p>
          </p:txBody>
        </p:sp>
        <p:sp>
          <p:nvSpPr>
            <p:cNvPr id="32" name="矩形: 圆角 31">
              <a:extLst>
                <a:ext uri="{FF2B5EF4-FFF2-40B4-BE49-F238E27FC236}">
                  <a16:creationId xmlns:a16="http://schemas.microsoft.com/office/drawing/2014/main" id="{F549CF67-8C9C-4D72-A434-DE084068B020}"/>
                </a:ext>
              </a:extLst>
            </p:cNvPr>
            <p:cNvSpPr/>
            <p:nvPr/>
          </p:nvSpPr>
          <p:spPr>
            <a:xfrm>
              <a:off x="7736541" y="5346971"/>
              <a:ext cx="1497106" cy="537883"/>
            </a:xfrm>
            <a:prstGeom prst="roundRect">
              <a:avLst>
                <a:gd name="adj" fmla="val 50000"/>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结束</a:t>
              </a:r>
            </a:p>
          </p:txBody>
        </p:sp>
        <p:cxnSp>
          <p:nvCxnSpPr>
            <p:cNvPr id="5" name="直接箭头连接符 4">
              <a:extLst>
                <a:ext uri="{FF2B5EF4-FFF2-40B4-BE49-F238E27FC236}">
                  <a16:creationId xmlns:a16="http://schemas.microsoft.com/office/drawing/2014/main" id="{15B6A8C5-8CEF-4DB7-865B-5A8ED9E37BBC}"/>
                </a:ext>
              </a:extLst>
            </p:cNvPr>
            <p:cNvCxnSpPr>
              <a:stCxn id="2" idx="2"/>
              <a:endCxn id="3" idx="0"/>
            </p:cNvCxnSpPr>
            <p:nvPr/>
          </p:nvCxnSpPr>
          <p:spPr>
            <a:xfrm>
              <a:off x="8485094" y="1805913"/>
              <a:ext cx="0" cy="26670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33">
              <a:extLst>
                <a:ext uri="{FF2B5EF4-FFF2-40B4-BE49-F238E27FC236}">
                  <a16:creationId xmlns:a16="http://schemas.microsoft.com/office/drawing/2014/main" id="{DDD2DFAA-8129-439D-A8A3-8A3BE1AE88BD}"/>
                </a:ext>
              </a:extLst>
            </p:cNvPr>
            <p:cNvCxnSpPr/>
            <p:nvPr/>
          </p:nvCxnSpPr>
          <p:spPr>
            <a:xfrm>
              <a:off x="8485094" y="2897366"/>
              <a:ext cx="0" cy="26670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D68FD441-B5FF-4F8F-97BB-111DC56B04D3}"/>
                </a:ext>
              </a:extLst>
            </p:cNvPr>
            <p:cNvCxnSpPr/>
            <p:nvPr/>
          </p:nvCxnSpPr>
          <p:spPr>
            <a:xfrm>
              <a:off x="8485094" y="3988819"/>
              <a:ext cx="0" cy="26670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5D5094EC-BEE3-4E91-9FE1-E6373F53E2E2}"/>
                </a:ext>
              </a:extLst>
            </p:cNvPr>
            <p:cNvCxnSpPr/>
            <p:nvPr/>
          </p:nvCxnSpPr>
          <p:spPr>
            <a:xfrm>
              <a:off x="8485094" y="5080272"/>
              <a:ext cx="0" cy="26670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19954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left)">
                                      <p:cBhvr>
                                        <p:cTn id="7" dur="500"/>
                                        <p:tgtEl>
                                          <p:spTgt spid="5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p:cTn id="11" dur="500" fill="hold"/>
                                        <p:tgtEl>
                                          <p:spTgt spid="48"/>
                                        </p:tgtEl>
                                        <p:attrNameLst>
                                          <p:attrName>ppt_w</p:attrName>
                                        </p:attrNameLst>
                                      </p:cBhvr>
                                      <p:tavLst>
                                        <p:tav tm="0">
                                          <p:val>
                                            <p:fltVal val="0"/>
                                          </p:val>
                                        </p:tav>
                                        <p:tav tm="100000">
                                          <p:val>
                                            <p:strVal val="#ppt_w"/>
                                          </p:val>
                                        </p:tav>
                                      </p:tavLst>
                                    </p:anim>
                                    <p:anim calcmode="lin" valueType="num">
                                      <p:cBhvr>
                                        <p:cTn id="12" dur="500" fill="hold"/>
                                        <p:tgtEl>
                                          <p:spTgt spid="48"/>
                                        </p:tgtEl>
                                        <p:attrNameLst>
                                          <p:attrName>ppt_h</p:attrName>
                                        </p:attrNameLst>
                                      </p:cBhvr>
                                      <p:tavLst>
                                        <p:tav tm="0">
                                          <p:val>
                                            <p:fltVal val="0"/>
                                          </p:val>
                                        </p:tav>
                                        <p:tav tm="100000">
                                          <p:val>
                                            <p:strVal val="#ppt_h"/>
                                          </p:val>
                                        </p:tav>
                                      </p:tavLst>
                                    </p:anim>
                                    <p:animEffect transition="in" filter="fade">
                                      <p:cBhvr>
                                        <p:cTn id="13" dur="500"/>
                                        <p:tgtEl>
                                          <p:spTgt spid="48"/>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left)">
                                      <p:cBhvr>
                                        <p:cTn id="17" dur="500"/>
                                        <p:tgtEl>
                                          <p:spTgt spid="29"/>
                                        </p:tgtEl>
                                      </p:cBhvr>
                                    </p:animEffect>
                                  </p:childTnLst>
                                </p:cTn>
                              </p:par>
                            </p:childTnLst>
                          </p:cTn>
                        </p:par>
                        <p:par>
                          <p:cTn id="18" fill="hold">
                            <p:stCondLst>
                              <p:cond delay="1500"/>
                            </p:stCondLst>
                            <p:childTnLst>
                              <p:par>
                                <p:cTn id="19" presetID="22" presetClass="entr" presetSubtype="1"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up)">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136AF5EA-2AEB-47C5-80E6-562C87DEA9EB}"/>
              </a:ext>
            </a:extLst>
          </p:cNvPr>
          <p:cNvGrpSpPr/>
          <p:nvPr/>
        </p:nvGrpSpPr>
        <p:grpSpPr>
          <a:xfrm>
            <a:off x="515938" y="1091211"/>
            <a:ext cx="5944683" cy="461665"/>
            <a:chOff x="515938" y="1091211"/>
            <a:chExt cx="5944683" cy="461665"/>
          </a:xfrm>
        </p:grpSpPr>
        <p:grpSp>
          <p:nvGrpSpPr>
            <p:cNvPr id="2" name="组合 1">
              <a:extLst>
                <a:ext uri="{FF2B5EF4-FFF2-40B4-BE49-F238E27FC236}">
                  <a16:creationId xmlns:a16="http://schemas.microsoft.com/office/drawing/2014/main" id="{322B74F8-C23C-4339-91AD-035D0A2C76B7}"/>
                </a:ext>
              </a:extLst>
            </p:cNvPr>
            <p:cNvGrpSpPr/>
            <p:nvPr/>
          </p:nvGrpSpPr>
          <p:grpSpPr>
            <a:xfrm>
              <a:off x="515938" y="1155664"/>
              <a:ext cx="406408" cy="335423"/>
              <a:chOff x="3433308" y="2097229"/>
              <a:chExt cx="866296" cy="714983"/>
            </a:xfrm>
          </p:grpSpPr>
          <p:sp>
            <p:nvSpPr>
              <p:cNvPr id="3" name="平行四边形 2">
                <a:extLst>
                  <a:ext uri="{FF2B5EF4-FFF2-40B4-BE49-F238E27FC236}">
                    <a16:creationId xmlns:a16="http://schemas.microsoft.com/office/drawing/2014/main" id="{B01023DF-BDF6-4B93-9891-74D1CA6220B8}"/>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4" name="平行四边形 3">
                <a:extLst>
                  <a:ext uri="{FF2B5EF4-FFF2-40B4-BE49-F238E27FC236}">
                    <a16:creationId xmlns:a16="http://schemas.microsoft.com/office/drawing/2014/main" id="{4D38825C-11F4-4817-9208-DC480532B93C}"/>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 name="平行四边形 4">
                <a:extLst>
                  <a:ext uri="{FF2B5EF4-FFF2-40B4-BE49-F238E27FC236}">
                    <a16:creationId xmlns:a16="http://schemas.microsoft.com/office/drawing/2014/main" id="{11C215DA-4291-4C4B-B262-25330574FD0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6" name="平行四边形 5">
                <a:extLst>
                  <a:ext uri="{FF2B5EF4-FFF2-40B4-BE49-F238E27FC236}">
                    <a16:creationId xmlns:a16="http://schemas.microsoft.com/office/drawing/2014/main" id="{28B44E5C-D317-4A56-B589-E45C258AA062}"/>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7" name="平行四边形 6">
                <a:extLst>
                  <a:ext uri="{FF2B5EF4-FFF2-40B4-BE49-F238E27FC236}">
                    <a16:creationId xmlns:a16="http://schemas.microsoft.com/office/drawing/2014/main" id="{0C6F574C-C1C1-4701-9D1E-89EC476006DE}"/>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8" name="平行四边形 7">
                <a:extLst>
                  <a:ext uri="{FF2B5EF4-FFF2-40B4-BE49-F238E27FC236}">
                    <a16:creationId xmlns:a16="http://schemas.microsoft.com/office/drawing/2014/main" id="{952B1A9A-AE9C-44F8-B2A0-F00B7810FF58}"/>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9" name="平行四边形 8">
                <a:extLst>
                  <a:ext uri="{FF2B5EF4-FFF2-40B4-BE49-F238E27FC236}">
                    <a16:creationId xmlns:a16="http://schemas.microsoft.com/office/drawing/2014/main" id="{3B9A05ED-D72D-4F42-A476-686D3380420C}"/>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10" name="平行四边形 9">
                <a:extLst>
                  <a:ext uri="{FF2B5EF4-FFF2-40B4-BE49-F238E27FC236}">
                    <a16:creationId xmlns:a16="http://schemas.microsoft.com/office/drawing/2014/main" id="{B0E7953B-C671-4DD9-84B6-5568800F9E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sp>
          <p:nvSpPr>
            <p:cNvPr id="11" name="文本框 10">
              <a:extLst>
                <a:ext uri="{FF2B5EF4-FFF2-40B4-BE49-F238E27FC236}">
                  <a16:creationId xmlns:a16="http://schemas.microsoft.com/office/drawing/2014/main" id="{24012F19-E159-4817-AC26-948D4D73387E}"/>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latin typeface="+mj-lt"/>
                  <a:ea typeface="微软雅黑" panose="020B0503020204020204" pitchFamily="34" charset="-122"/>
                </a:rPr>
                <a:t>结构化程序设计</a:t>
              </a:r>
              <a:r>
                <a:rPr lang="en-US" altLang="zh-CN" sz="2400" dirty="0">
                  <a:solidFill>
                    <a:schemeClr val="tx1">
                      <a:lumMod val="85000"/>
                      <a:lumOff val="15000"/>
                    </a:schemeClr>
                  </a:solidFill>
                  <a:latin typeface="+mj-lt"/>
                  <a:ea typeface="微软雅黑" panose="020B0503020204020204" pitchFamily="34" charset="-122"/>
                </a:rPr>
                <a:t>SP</a:t>
              </a:r>
            </a:p>
          </p:txBody>
        </p:sp>
      </p:grpSp>
      <p:sp>
        <p:nvSpPr>
          <p:cNvPr id="13" name="文本框 12">
            <a:extLst>
              <a:ext uri="{FF2B5EF4-FFF2-40B4-BE49-F238E27FC236}">
                <a16:creationId xmlns:a16="http://schemas.microsoft.com/office/drawing/2014/main" id="{EBC1E8D5-0DEC-41A6-BDE1-5C80DCB35CA2}"/>
              </a:ext>
            </a:extLst>
          </p:cNvPr>
          <p:cNvSpPr txBox="1"/>
          <p:nvPr/>
        </p:nvSpPr>
        <p:spPr>
          <a:xfrm>
            <a:off x="1312659" y="2190254"/>
            <a:ext cx="4368623" cy="4154984"/>
          </a:xfrm>
          <a:prstGeom prst="rect">
            <a:avLst/>
          </a:prstGeom>
          <a:noFill/>
        </p:spPr>
        <p:txBody>
          <a:bodyPr wrap="square" rtlCol="0">
            <a:spAutoFit/>
          </a:bodyPr>
          <a:lstStyle/>
          <a:p>
            <a:r>
              <a:rPr lang="en-US" altLang="zh-CN" sz="2400" dirty="0">
                <a:solidFill>
                  <a:schemeClr val="tx1">
                    <a:lumMod val="85000"/>
                    <a:lumOff val="15000"/>
                  </a:schemeClr>
                </a:solidFill>
                <a:ea typeface="微软雅黑" panose="020B0503020204020204" pitchFamily="34" charset="-122"/>
              </a:rPr>
              <a:t>SP</a:t>
            </a:r>
            <a:r>
              <a:rPr lang="zh-CN" altLang="en-US" sz="2400" dirty="0">
                <a:solidFill>
                  <a:schemeClr val="tx1">
                    <a:lumMod val="85000"/>
                    <a:lumOff val="15000"/>
                  </a:schemeClr>
                </a:solidFill>
                <a:ea typeface="微软雅黑" panose="020B0503020204020204" pitchFamily="34" charset="-122"/>
              </a:rPr>
              <a:t>方法的核心是将程序模块化，主要通过使用顺序、分支（选择）和循环（重复）等三种基本结构，形成具有复杂层次的结构化程序。它采用“</a:t>
            </a:r>
            <a:r>
              <a:rPr lang="zh-CN" altLang="en-US" sz="2400" dirty="0">
                <a:solidFill>
                  <a:schemeClr val="accent2"/>
                </a:solidFill>
                <a:ea typeface="微软雅黑" panose="020B0503020204020204" pitchFamily="34" charset="-122"/>
              </a:rPr>
              <a:t>自顶向下，逐步求精</a:t>
            </a:r>
            <a:r>
              <a:rPr lang="zh-CN" altLang="en-US" sz="2400" dirty="0">
                <a:solidFill>
                  <a:schemeClr val="tx1">
                    <a:lumMod val="85000"/>
                    <a:lumOff val="15000"/>
                  </a:schemeClr>
                </a:solidFill>
                <a:ea typeface="微软雅黑" panose="020B0503020204020204" pitchFamily="34" charset="-122"/>
              </a:rPr>
              <a:t>”的设计思想，其理念是将大型的程序分解成小型和便于管理的任务，如果其中的一项任务仍然较大，就将它分解成更小的任务。</a:t>
            </a:r>
          </a:p>
          <a:p>
            <a:endParaRPr lang="en-US" altLang="zh-CN" sz="2400" dirty="0">
              <a:solidFill>
                <a:schemeClr val="tx1">
                  <a:lumMod val="85000"/>
                  <a:lumOff val="15000"/>
                </a:schemeClr>
              </a:solidFill>
              <a:ea typeface="微软雅黑" panose="020B0503020204020204" pitchFamily="34" charset="-122"/>
            </a:endParaRPr>
          </a:p>
        </p:txBody>
      </p:sp>
      <p:grpSp>
        <p:nvGrpSpPr>
          <p:cNvPr id="22" name="组合 21">
            <a:extLst>
              <a:ext uri="{FF2B5EF4-FFF2-40B4-BE49-F238E27FC236}">
                <a16:creationId xmlns:a16="http://schemas.microsoft.com/office/drawing/2014/main" id="{65AC6D54-E936-436D-837C-3E5A9D7E69D3}"/>
              </a:ext>
            </a:extLst>
          </p:cNvPr>
          <p:cNvGrpSpPr/>
          <p:nvPr/>
        </p:nvGrpSpPr>
        <p:grpSpPr>
          <a:xfrm>
            <a:off x="1121204" y="1925530"/>
            <a:ext cx="4719616" cy="4319749"/>
            <a:chOff x="4188196" y="2127479"/>
            <a:chExt cx="3910692" cy="3650794"/>
          </a:xfrm>
        </p:grpSpPr>
        <p:grpSp>
          <p:nvGrpSpPr>
            <p:cNvPr id="23" name="组合 22">
              <a:extLst>
                <a:ext uri="{FF2B5EF4-FFF2-40B4-BE49-F238E27FC236}">
                  <a16:creationId xmlns:a16="http://schemas.microsoft.com/office/drawing/2014/main" id="{C0B1C927-0E64-4A71-AE24-CA0F88584519}"/>
                </a:ext>
              </a:extLst>
            </p:cNvPr>
            <p:cNvGrpSpPr/>
            <p:nvPr/>
          </p:nvGrpSpPr>
          <p:grpSpPr>
            <a:xfrm>
              <a:off x="4188196" y="2127479"/>
              <a:ext cx="3910692" cy="3650794"/>
              <a:chOff x="4188196" y="2127479"/>
              <a:chExt cx="3910692" cy="3650794"/>
            </a:xfrm>
          </p:grpSpPr>
          <p:sp>
            <p:nvSpPr>
              <p:cNvPr id="28" name="任意多边形 93">
                <a:extLst>
                  <a:ext uri="{FF2B5EF4-FFF2-40B4-BE49-F238E27FC236}">
                    <a16:creationId xmlns:a16="http://schemas.microsoft.com/office/drawing/2014/main" id="{E88CAA04-DE81-4359-B4E9-7D76C0AD5255}"/>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29" name="矩形: 圆角 28">
                <a:extLst>
                  <a:ext uri="{FF2B5EF4-FFF2-40B4-BE49-F238E27FC236}">
                    <a16:creationId xmlns:a16="http://schemas.microsoft.com/office/drawing/2014/main" id="{7397C460-3F2F-4B94-B7D9-41CA901E1EB0}"/>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93">
                <a:extLst>
                  <a:ext uri="{FF2B5EF4-FFF2-40B4-BE49-F238E27FC236}">
                    <a16:creationId xmlns:a16="http://schemas.microsoft.com/office/drawing/2014/main" id="{5E445CD0-ED0E-4A58-859F-AD1E2CF4348C}"/>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1" name="任意多边形 93">
                <a:extLst>
                  <a:ext uri="{FF2B5EF4-FFF2-40B4-BE49-F238E27FC236}">
                    <a16:creationId xmlns:a16="http://schemas.microsoft.com/office/drawing/2014/main" id="{AC74E485-3048-49F8-9BEA-8EF7058A8671}"/>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2" name="任意多边形 93">
                <a:extLst>
                  <a:ext uri="{FF2B5EF4-FFF2-40B4-BE49-F238E27FC236}">
                    <a16:creationId xmlns:a16="http://schemas.microsoft.com/office/drawing/2014/main" id="{B5FAC14B-4819-49ED-9671-956437F4CAC3}"/>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24" name="直接连接符 23">
              <a:extLst>
                <a:ext uri="{FF2B5EF4-FFF2-40B4-BE49-F238E27FC236}">
                  <a16:creationId xmlns:a16="http://schemas.microsoft.com/office/drawing/2014/main" id="{496D3140-5F60-4ABF-8FC6-A7C689E33F21}"/>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6C7AEB34-6EFD-4774-92EC-2FC23160B423}"/>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5093773-795F-4B3C-8A28-DA03DDF6DBB4}"/>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407BBBE4-FDE1-4914-8D85-F24568022021}"/>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
        <p:nvSpPr>
          <p:cNvPr id="34" name="文本框 33">
            <a:extLst>
              <a:ext uri="{FF2B5EF4-FFF2-40B4-BE49-F238E27FC236}">
                <a16:creationId xmlns:a16="http://schemas.microsoft.com/office/drawing/2014/main" id="{582B203C-CB96-4282-87BB-79FC2FD65F01}"/>
              </a:ext>
            </a:extLst>
          </p:cNvPr>
          <p:cNvSpPr txBox="1"/>
          <p:nvPr/>
        </p:nvSpPr>
        <p:spPr>
          <a:xfrm>
            <a:off x="6606872" y="2220830"/>
            <a:ext cx="4177309" cy="3785652"/>
          </a:xfrm>
          <a:prstGeom prst="rect">
            <a:avLst/>
          </a:prstGeom>
          <a:noFill/>
        </p:spPr>
        <p:txBody>
          <a:bodyPr wrap="square" rtlCol="0">
            <a:spAutoFit/>
          </a:bodyPr>
          <a:lstStyle/>
          <a:p>
            <a:r>
              <a:rPr lang="zh-CN" altLang="en-US" sz="2400" dirty="0">
                <a:solidFill>
                  <a:schemeClr val="tx1">
                    <a:lumMod val="85000"/>
                    <a:lumOff val="15000"/>
                  </a:schemeClr>
                </a:solidFill>
                <a:ea typeface="微软雅黑" panose="020B0503020204020204" pitchFamily="34" charset="-122"/>
              </a:rPr>
              <a:t>程序的模块功能独立，只使用三种基本结构，具有单一出口和入口，增加了模块的独立性，可以像搭积木一样根据需要使用不同的模块。</a:t>
            </a:r>
          </a:p>
          <a:p>
            <a:r>
              <a:rPr lang="zh-CN" altLang="en-US" sz="2400" dirty="0">
                <a:solidFill>
                  <a:schemeClr val="tx1">
                    <a:lumMod val="85000"/>
                    <a:lumOff val="15000"/>
                  </a:schemeClr>
                </a:solidFill>
                <a:ea typeface="微软雅黑" panose="020B0503020204020204" pitchFamily="34" charset="-122"/>
              </a:rPr>
              <a:t>程序员开发程序单元（称为函数）来表示各个任务模块。下图是</a:t>
            </a:r>
            <a:r>
              <a:rPr lang="en-US" altLang="zh-CN" sz="2400" dirty="0">
                <a:solidFill>
                  <a:schemeClr val="tx1">
                    <a:lumMod val="85000"/>
                    <a:lumOff val="15000"/>
                  </a:schemeClr>
                </a:solidFill>
                <a:ea typeface="微软雅黑" panose="020B0503020204020204" pitchFamily="34" charset="-122"/>
              </a:rPr>
              <a:t>SP</a:t>
            </a:r>
            <a:r>
              <a:rPr lang="zh-CN" altLang="en-US" sz="2400" dirty="0">
                <a:solidFill>
                  <a:schemeClr val="tx1">
                    <a:lumMod val="85000"/>
                    <a:lumOff val="15000"/>
                  </a:schemeClr>
                </a:solidFill>
                <a:ea typeface="微软雅黑" panose="020B0503020204020204" pitchFamily="34" charset="-122"/>
              </a:rPr>
              <a:t>方法所设计的程序的结构示意图。</a:t>
            </a:r>
          </a:p>
          <a:p>
            <a:endParaRPr lang="en-US" altLang="zh-CN" sz="2400" dirty="0">
              <a:solidFill>
                <a:schemeClr val="tx1">
                  <a:lumMod val="85000"/>
                  <a:lumOff val="15000"/>
                </a:schemeClr>
              </a:solidFill>
              <a:ea typeface="微软雅黑" panose="020B0503020204020204" pitchFamily="34" charset="-122"/>
            </a:endParaRPr>
          </a:p>
        </p:txBody>
      </p:sp>
      <p:grpSp>
        <p:nvGrpSpPr>
          <p:cNvPr id="35" name="组合 34">
            <a:extLst>
              <a:ext uri="{FF2B5EF4-FFF2-40B4-BE49-F238E27FC236}">
                <a16:creationId xmlns:a16="http://schemas.microsoft.com/office/drawing/2014/main" id="{95A5C9C1-EE3B-47FA-80A8-2D16B9706B06}"/>
              </a:ext>
            </a:extLst>
          </p:cNvPr>
          <p:cNvGrpSpPr/>
          <p:nvPr/>
        </p:nvGrpSpPr>
        <p:grpSpPr>
          <a:xfrm>
            <a:off x="6299425" y="1925530"/>
            <a:ext cx="4719616" cy="4319749"/>
            <a:chOff x="4188196" y="2127479"/>
            <a:chExt cx="3910692" cy="3650794"/>
          </a:xfrm>
        </p:grpSpPr>
        <p:grpSp>
          <p:nvGrpSpPr>
            <p:cNvPr id="36" name="组合 35">
              <a:extLst>
                <a:ext uri="{FF2B5EF4-FFF2-40B4-BE49-F238E27FC236}">
                  <a16:creationId xmlns:a16="http://schemas.microsoft.com/office/drawing/2014/main" id="{70F4D680-C288-4316-83EE-04FD28D0430D}"/>
                </a:ext>
              </a:extLst>
            </p:cNvPr>
            <p:cNvGrpSpPr/>
            <p:nvPr/>
          </p:nvGrpSpPr>
          <p:grpSpPr>
            <a:xfrm>
              <a:off x="4188196" y="2127479"/>
              <a:ext cx="3910692" cy="3650794"/>
              <a:chOff x="4188196" y="2127479"/>
              <a:chExt cx="3910692" cy="3650794"/>
            </a:xfrm>
          </p:grpSpPr>
          <p:sp>
            <p:nvSpPr>
              <p:cNvPr id="41" name="任意多边形 93">
                <a:extLst>
                  <a:ext uri="{FF2B5EF4-FFF2-40B4-BE49-F238E27FC236}">
                    <a16:creationId xmlns:a16="http://schemas.microsoft.com/office/drawing/2014/main" id="{FBCD0C87-CF2B-43BC-9DB1-0359BB0D9E1D}"/>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2" name="矩形: 圆角 41">
                <a:extLst>
                  <a:ext uri="{FF2B5EF4-FFF2-40B4-BE49-F238E27FC236}">
                    <a16:creationId xmlns:a16="http://schemas.microsoft.com/office/drawing/2014/main" id="{C809712C-8FFF-4A7E-B6A5-58C8D6FE6A94}"/>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93">
                <a:extLst>
                  <a:ext uri="{FF2B5EF4-FFF2-40B4-BE49-F238E27FC236}">
                    <a16:creationId xmlns:a16="http://schemas.microsoft.com/office/drawing/2014/main" id="{C451F00F-231D-497D-B641-174C5D6212C4}"/>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4" name="任意多边形 93">
                <a:extLst>
                  <a:ext uri="{FF2B5EF4-FFF2-40B4-BE49-F238E27FC236}">
                    <a16:creationId xmlns:a16="http://schemas.microsoft.com/office/drawing/2014/main" id="{34821A67-A091-422E-AD30-E562BE884AEF}"/>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5" name="任意多边形 93">
                <a:extLst>
                  <a:ext uri="{FF2B5EF4-FFF2-40B4-BE49-F238E27FC236}">
                    <a16:creationId xmlns:a16="http://schemas.microsoft.com/office/drawing/2014/main" id="{6B79E64F-02AD-48A5-878A-0DDEA0A00964}"/>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37" name="直接连接符 36">
              <a:extLst>
                <a:ext uri="{FF2B5EF4-FFF2-40B4-BE49-F238E27FC236}">
                  <a16:creationId xmlns:a16="http://schemas.microsoft.com/office/drawing/2014/main" id="{16945A9F-FC37-4C49-9A8C-50BDEAA78F37}"/>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CB3D4249-4508-45A9-8F3B-ACC2E410ECB0}"/>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BB1E8DC9-C6E8-4B61-BBE0-E6ED1EA8F642}"/>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047A0CCA-B3DC-4C46-9952-7919A4F7BE6E}"/>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95959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fltVal val="0"/>
                                          </p:val>
                                        </p:tav>
                                        <p:tav tm="100000">
                                          <p:val>
                                            <p:strVal val="#ppt_h"/>
                                          </p:val>
                                        </p:tav>
                                      </p:tavLst>
                                    </p:anim>
                                    <p:animEffect transition="in" filter="fade">
                                      <p:cBhvr>
                                        <p:cTn id="13" dur="500"/>
                                        <p:tgtEl>
                                          <p:spTgt spid="22"/>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35"/>
                                        </p:tgtEl>
                                        <p:attrNameLst>
                                          <p:attrName>style.visibility</p:attrName>
                                        </p:attrNameLst>
                                      </p:cBhvr>
                                      <p:to>
                                        <p:strVal val="visible"/>
                                      </p:to>
                                    </p:set>
                                    <p:anim calcmode="lin" valueType="num">
                                      <p:cBhvr>
                                        <p:cTn id="22" dur="500" fill="hold"/>
                                        <p:tgtEl>
                                          <p:spTgt spid="35"/>
                                        </p:tgtEl>
                                        <p:attrNameLst>
                                          <p:attrName>ppt_w</p:attrName>
                                        </p:attrNameLst>
                                      </p:cBhvr>
                                      <p:tavLst>
                                        <p:tav tm="0">
                                          <p:val>
                                            <p:fltVal val="0"/>
                                          </p:val>
                                        </p:tav>
                                        <p:tav tm="100000">
                                          <p:val>
                                            <p:strVal val="#ppt_w"/>
                                          </p:val>
                                        </p:tav>
                                      </p:tavLst>
                                    </p:anim>
                                    <p:anim calcmode="lin" valueType="num">
                                      <p:cBhvr>
                                        <p:cTn id="23" dur="500" fill="hold"/>
                                        <p:tgtEl>
                                          <p:spTgt spid="35"/>
                                        </p:tgtEl>
                                        <p:attrNameLst>
                                          <p:attrName>ppt_h</p:attrName>
                                        </p:attrNameLst>
                                      </p:cBhvr>
                                      <p:tavLst>
                                        <p:tav tm="0">
                                          <p:val>
                                            <p:fltVal val="0"/>
                                          </p:val>
                                        </p:tav>
                                        <p:tav tm="100000">
                                          <p:val>
                                            <p:strVal val="#ppt_h"/>
                                          </p:val>
                                        </p:tav>
                                      </p:tavLst>
                                    </p:anim>
                                    <p:animEffect transition="in" filter="fade">
                                      <p:cBhvr>
                                        <p:cTn id="24" dur="500"/>
                                        <p:tgtEl>
                                          <p:spTgt spid="35"/>
                                        </p:tgtEl>
                                      </p:cBhvr>
                                    </p:animEffect>
                                  </p:childTnLst>
                                </p:cTn>
                              </p:par>
                            </p:childTnLst>
                          </p:cTn>
                        </p:par>
                        <p:par>
                          <p:cTn id="25" fill="hold">
                            <p:stCondLst>
                              <p:cond delay="500"/>
                            </p:stCondLst>
                            <p:childTnLst>
                              <p:par>
                                <p:cTn id="26" presetID="22" presetClass="entr" presetSubtype="8" fill="hold" grpId="0"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left)">
                                      <p:cBhvr>
                                        <p:cTn id="28"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136AF5EA-2AEB-47C5-80E6-562C87DEA9EB}"/>
              </a:ext>
            </a:extLst>
          </p:cNvPr>
          <p:cNvGrpSpPr/>
          <p:nvPr/>
        </p:nvGrpSpPr>
        <p:grpSpPr>
          <a:xfrm>
            <a:off x="515938" y="1091211"/>
            <a:ext cx="5944683" cy="461665"/>
            <a:chOff x="515938" y="1091211"/>
            <a:chExt cx="5944683" cy="461665"/>
          </a:xfrm>
        </p:grpSpPr>
        <p:grpSp>
          <p:nvGrpSpPr>
            <p:cNvPr id="2" name="组合 1">
              <a:extLst>
                <a:ext uri="{FF2B5EF4-FFF2-40B4-BE49-F238E27FC236}">
                  <a16:creationId xmlns:a16="http://schemas.microsoft.com/office/drawing/2014/main" id="{322B74F8-C23C-4339-91AD-035D0A2C76B7}"/>
                </a:ext>
              </a:extLst>
            </p:cNvPr>
            <p:cNvGrpSpPr/>
            <p:nvPr/>
          </p:nvGrpSpPr>
          <p:grpSpPr>
            <a:xfrm>
              <a:off x="515938" y="1155664"/>
              <a:ext cx="406408" cy="335423"/>
              <a:chOff x="3433308" y="2097229"/>
              <a:chExt cx="866296" cy="714983"/>
            </a:xfrm>
          </p:grpSpPr>
          <p:sp>
            <p:nvSpPr>
              <p:cNvPr id="3" name="平行四边形 2">
                <a:extLst>
                  <a:ext uri="{FF2B5EF4-FFF2-40B4-BE49-F238E27FC236}">
                    <a16:creationId xmlns:a16="http://schemas.microsoft.com/office/drawing/2014/main" id="{B01023DF-BDF6-4B93-9891-74D1CA6220B8}"/>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a:extLst>
                  <a:ext uri="{FF2B5EF4-FFF2-40B4-BE49-F238E27FC236}">
                    <a16:creationId xmlns:a16="http://schemas.microsoft.com/office/drawing/2014/main" id="{4D38825C-11F4-4817-9208-DC480532B93C}"/>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a:extLst>
                  <a:ext uri="{FF2B5EF4-FFF2-40B4-BE49-F238E27FC236}">
                    <a16:creationId xmlns:a16="http://schemas.microsoft.com/office/drawing/2014/main" id="{11C215DA-4291-4C4B-B262-25330574FD0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a:extLst>
                  <a:ext uri="{FF2B5EF4-FFF2-40B4-BE49-F238E27FC236}">
                    <a16:creationId xmlns:a16="http://schemas.microsoft.com/office/drawing/2014/main" id="{28B44E5C-D317-4A56-B589-E45C258AA062}"/>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平行四边形 6">
                <a:extLst>
                  <a:ext uri="{FF2B5EF4-FFF2-40B4-BE49-F238E27FC236}">
                    <a16:creationId xmlns:a16="http://schemas.microsoft.com/office/drawing/2014/main" id="{0C6F574C-C1C1-4701-9D1E-89EC476006DE}"/>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a:extLst>
                  <a:ext uri="{FF2B5EF4-FFF2-40B4-BE49-F238E27FC236}">
                    <a16:creationId xmlns:a16="http://schemas.microsoft.com/office/drawing/2014/main" id="{952B1A9A-AE9C-44F8-B2A0-F00B7810FF58}"/>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a:extLst>
                  <a:ext uri="{FF2B5EF4-FFF2-40B4-BE49-F238E27FC236}">
                    <a16:creationId xmlns:a16="http://schemas.microsoft.com/office/drawing/2014/main" id="{3B9A05ED-D72D-4F42-A476-686D3380420C}"/>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a:extLst>
                  <a:ext uri="{FF2B5EF4-FFF2-40B4-BE49-F238E27FC236}">
                    <a16:creationId xmlns:a16="http://schemas.microsoft.com/office/drawing/2014/main" id="{B0E7953B-C671-4DD9-84B6-5568800F9E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a:extLst>
                <a:ext uri="{FF2B5EF4-FFF2-40B4-BE49-F238E27FC236}">
                  <a16:creationId xmlns:a16="http://schemas.microsoft.com/office/drawing/2014/main" id="{24012F19-E159-4817-AC26-948D4D73387E}"/>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ea typeface="微软雅黑" panose="020B0503020204020204" pitchFamily="34" charset="-122"/>
                </a:rPr>
                <a:t>结构化程序设计</a:t>
              </a:r>
              <a:r>
                <a:rPr lang="en-US" altLang="zh-CN" sz="2400" dirty="0">
                  <a:solidFill>
                    <a:schemeClr val="tx1">
                      <a:lumMod val="85000"/>
                      <a:lumOff val="15000"/>
                    </a:schemeClr>
                  </a:solidFill>
                  <a:ea typeface="微软雅黑" panose="020B0503020204020204" pitchFamily="34" charset="-122"/>
                </a:rPr>
                <a:t>SP</a:t>
              </a:r>
            </a:p>
          </p:txBody>
        </p:sp>
      </p:grpSp>
      <p:grpSp>
        <p:nvGrpSpPr>
          <p:cNvPr id="80" name="组合 79">
            <a:extLst>
              <a:ext uri="{FF2B5EF4-FFF2-40B4-BE49-F238E27FC236}">
                <a16:creationId xmlns:a16="http://schemas.microsoft.com/office/drawing/2014/main" id="{C3E5C1F3-E3D8-420D-AC39-A0C877BE840C}"/>
              </a:ext>
            </a:extLst>
          </p:cNvPr>
          <p:cNvGrpSpPr/>
          <p:nvPr/>
        </p:nvGrpSpPr>
        <p:grpSpPr>
          <a:xfrm>
            <a:off x="1951609" y="1975525"/>
            <a:ext cx="8999982" cy="3821349"/>
            <a:chOff x="1951609" y="1975525"/>
            <a:chExt cx="8999982" cy="3821349"/>
          </a:xfrm>
        </p:grpSpPr>
        <p:sp>
          <p:nvSpPr>
            <p:cNvPr id="16" name="矩形: 剪去对角 15">
              <a:extLst>
                <a:ext uri="{FF2B5EF4-FFF2-40B4-BE49-F238E27FC236}">
                  <a16:creationId xmlns:a16="http://schemas.microsoft.com/office/drawing/2014/main" id="{E2DC61CC-5EA0-4C55-9953-98B590B32379}"/>
                </a:ext>
              </a:extLst>
            </p:cNvPr>
            <p:cNvSpPr/>
            <p:nvPr/>
          </p:nvSpPr>
          <p:spPr>
            <a:xfrm>
              <a:off x="5083980" y="1975525"/>
              <a:ext cx="1951016"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主函数</a:t>
              </a:r>
            </a:p>
          </p:txBody>
        </p:sp>
        <p:sp>
          <p:nvSpPr>
            <p:cNvPr id="47" name="矩形: 剪去对角 46">
              <a:extLst>
                <a:ext uri="{FF2B5EF4-FFF2-40B4-BE49-F238E27FC236}">
                  <a16:creationId xmlns:a16="http://schemas.microsoft.com/office/drawing/2014/main" id="{8DE70044-726A-499F-BB85-5A9CF9DBF7D0}"/>
                </a:ext>
              </a:extLst>
            </p:cNvPr>
            <p:cNvSpPr/>
            <p:nvPr/>
          </p:nvSpPr>
          <p:spPr>
            <a:xfrm>
              <a:off x="2904109" y="3534112"/>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子函数</a:t>
              </a:r>
            </a:p>
          </p:txBody>
        </p:sp>
        <p:sp>
          <p:nvSpPr>
            <p:cNvPr id="55" name="矩形: 剪去对角 54">
              <a:extLst>
                <a:ext uri="{FF2B5EF4-FFF2-40B4-BE49-F238E27FC236}">
                  <a16:creationId xmlns:a16="http://schemas.microsoft.com/office/drawing/2014/main" id="{5CBEB355-230B-49F4-A2C9-8C70FDD4312A}"/>
                </a:ext>
              </a:extLst>
            </p:cNvPr>
            <p:cNvSpPr/>
            <p:nvPr/>
          </p:nvSpPr>
          <p:spPr>
            <a:xfrm>
              <a:off x="4637088" y="3534112"/>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子函数</a:t>
              </a:r>
            </a:p>
          </p:txBody>
        </p:sp>
        <p:sp>
          <p:nvSpPr>
            <p:cNvPr id="56" name="矩形: 剪去对角 55">
              <a:extLst>
                <a:ext uri="{FF2B5EF4-FFF2-40B4-BE49-F238E27FC236}">
                  <a16:creationId xmlns:a16="http://schemas.microsoft.com/office/drawing/2014/main" id="{1775EDAB-9C12-456E-BA4E-12DEA6E1501B}"/>
                </a:ext>
              </a:extLst>
            </p:cNvPr>
            <p:cNvSpPr/>
            <p:nvPr/>
          </p:nvSpPr>
          <p:spPr>
            <a:xfrm>
              <a:off x="7570788" y="3534112"/>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子函数</a:t>
              </a:r>
            </a:p>
          </p:txBody>
        </p:sp>
        <p:sp>
          <p:nvSpPr>
            <p:cNvPr id="57" name="矩形: 剪去对角 56">
              <a:extLst>
                <a:ext uri="{FF2B5EF4-FFF2-40B4-BE49-F238E27FC236}">
                  <a16:creationId xmlns:a16="http://schemas.microsoft.com/office/drawing/2014/main" id="{B3CD9FD9-B288-41E9-AE82-E5BB192A878E}"/>
                </a:ext>
              </a:extLst>
            </p:cNvPr>
            <p:cNvSpPr/>
            <p:nvPr/>
          </p:nvSpPr>
          <p:spPr>
            <a:xfrm>
              <a:off x="1951609" y="5062614"/>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子函数</a:t>
              </a:r>
            </a:p>
          </p:txBody>
        </p:sp>
        <p:sp>
          <p:nvSpPr>
            <p:cNvPr id="58" name="矩形: 剪去对角 57">
              <a:extLst>
                <a:ext uri="{FF2B5EF4-FFF2-40B4-BE49-F238E27FC236}">
                  <a16:creationId xmlns:a16="http://schemas.microsoft.com/office/drawing/2014/main" id="{FE19EC47-4445-468B-8D15-A0774A0B00DC}"/>
                </a:ext>
              </a:extLst>
            </p:cNvPr>
            <p:cNvSpPr/>
            <p:nvPr/>
          </p:nvSpPr>
          <p:spPr>
            <a:xfrm>
              <a:off x="3605792" y="5092699"/>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子函数</a:t>
              </a:r>
            </a:p>
          </p:txBody>
        </p:sp>
        <p:sp>
          <p:nvSpPr>
            <p:cNvPr id="59" name="矩形: 剪去对角 58">
              <a:extLst>
                <a:ext uri="{FF2B5EF4-FFF2-40B4-BE49-F238E27FC236}">
                  <a16:creationId xmlns:a16="http://schemas.microsoft.com/office/drawing/2014/main" id="{A8C93BEE-05C8-4EE8-A812-4DC4C3F49E4A}"/>
                </a:ext>
              </a:extLst>
            </p:cNvPr>
            <p:cNvSpPr/>
            <p:nvPr/>
          </p:nvSpPr>
          <p:spPr>
            <a:xfrm>
              <a:off x="5739392" y="5092699"/>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子函数</a:t>
              </a:r>
            </a:p>
          </p:txBody>
        </p:sp>
        <p:sp>
          <p:nvSpPr>
            <p:cNvPr id="60" name="矩形: 剪去对角 59">
              <a:extLst>
                <a:ext uri="{FF2B5EF4-FFF2-40B4-BE49-F238E27FC236}">
                  <a16:creationId xmlns:a16="http://schemas.microsoft.com/office/drawing/2014/main" id="{978CAE22-5D43-4C9A-97E5-0DB2646A9B44}"/>
                </a:ext>
              </a:extLst>
            </p:cNvPr>
            <p:cNvSpPr/>
            <p:nvPr/>
          </p:nvSpPr>
          <p:spPr>
            <a:xfrm>
              <a:off x="7395591" y="5092699"/>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子函数</a:t>
              </a:r>
            </a:p>
          </p:txBody>
        </p:sp>
        <p:sp>
          <p:nvSpPr>
            <p:cNvPr id="61" name="矩形: 剪去对角 60">
              <a:extLst>
                <a:ext uri="{FF2B5EF4-FFF2-40B4-BE49-F238E27FC236}">
                  <a16:creationId xmlns:a16="http://schemas.microsoft.com/office/drawing/2014/main" id="{B0ACDA4B-0976-43D6-9F5D-D953F7DD58FE}"/>
                </a:ext>
              </a:extLst>
            </p:cNvPr>
            <p:cNvSpPr/>
            <p:nvPr/>
          </p:nvSpPr>
          <p:spPr>
            <a:xfrm>
              <a:off x="9529191" y="5057928"/>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子函数</a:t>
              </a:r>
            </a:p>
          </p:txBody>
        </p:sp>
        <p:cxnSp>
          <p:nvCxnSpPr>
            <p:cNvPr id="18" name="直接箭头连接符 17">
              <a:extLst>
                <a:ext uri="{FF2B5EF4-FFF2-40B4-BE49-F238E27FC236}">
                  <a16:creationId xmlns:a16="http://schemas.microsoft.com/office/drawing/2014/main" id="{55861A7A-D068-45F5-916D-78490C0E333C}"/>
                </a:ext>
              </a:extLst>
            </p:cNvPr>
            <p:cNvCxnSpPr>
              <a:endCxn id="47" idx="3"/>
            </p:cNvCxnSpPr>
            <p:nvPr/>
          </p:nvCxnSpPr>
          <p:spPr>
            <a:xfrm flipH="1">
              <a:off x="3615309" y="2679700"/>
              <a:ext cx="1807591" cy="854412"/>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5DD035F3-9834-4FC0-95C3-DEF6FEBD4180}"/>
                </a:ext>
              </a:extLst>
            </p:cNvPr>
            <p:cNvCxnSpPr>
              <a:endCxn id="56" idx="3"/>
            </p:cNvCxnSpPr>
            <p:nvPr/>
          </p:nvCxnSpPr>
          <p:spPr>
            <a:xfrm>
              <a:off x="6743700" y="2679700"/>
              <a:ext cx="1538288" cy="854412"/>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接箭头连接符 61">
              <a:extLst>
                <a:ext uri="{FF2B5EF4-FFF2-40B4-BE49-F238E27FC236}">
                  <a16:creationId xmlns:a16="http://schemas.microsoft.com/office/drawing/2014/main" id="{0BD97632-4C9C-4B6D-90D1-DDA9AD04B08A}"/>
                </a:ext>
              </a:extLst>
            </p:cNvPr>
            <p:cNvCxnSpPr>
              <a:stCxn id="16" idx="1"/>
              <a:endCxn id="55" idx="3"/>
            </p:cNvCxnSpPr>
            <p:nvPr/>
          </p:nvCxnSpPr>
          <p:spPr>
            <a:xfrm flipH="1">
              <a:off x="5348288" y="2679700"/>
              <a:ext cx="711200" cy="854412"/>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接箭头连接符 63">
              <a:extLst>
                <a:ext uri="{FF2B5EF4-FFF2-40B4-BE49-F238E27FC236}">
                  <a16:creationId xmlns:a16="http://schemas.microsoft.com/office/drawing/2014/main" id="{0767F738-6146-499A-96AA-9C7FEDC0F675}"/>
                </a:ext>
              </a:extLst>
            </p:cNvPr>
            <p:cNvCxnSpPr>
              <a:stCxn id="47" idx="1"/>
              <a:endCxn id="57" idx="3"/>
            </p:cNvCxnSpPr>
            <p:nvPr/>
          </p:nvCxnSpPr>
          <p:spPr>
            <a:xfrm flipH="1">
              <a:off x="2662809" y="4238287"/>
              <a:ext cx="952500" cy="824327"/>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接箭头连接符 65">
              <a:extLst>
                <a:ext uri="{FF2B5EF4-FFF2-40B4-BE49-F238E27FC236}">
                  <a16:creationId xmlns:a16="http://schemas.microsoft.com/office/drawing/2014/main" id="{3EE2AE70-63D8-4003-9F1C-7F7E41F614ED}"/>
                </a:ext>
              </a:extLst>
            </p:cNvPr>
            <p:cNvCxnSpPr>
              <a:cxnSpLocks/>
              <a:endCxn id="58" idx="3"/>
            </p:cNvCxnSpPr>
            <p:nvPr/>
          </p:nvCxnSpPr>
          <p:spPr>
            <a:xfrm flipH="1">
              <a:off x="4316992" y="4223245"/>
              <a:ext cx="638751" cy="869454"/>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接箭头连接符 67">
              <a:extLst>
                <a:ext uri="{FF2B5EF4-FFF2-40B4-BE49-F238E27FC236}">
                  <a16:creationId xmlns:a16="http://schemas.microsoft.com/office/drawing/2014/main" id="{755A69CF-FD4B-49EB-83C3-6FB414CE9760}"/>
                </a:ext>
              </a:extLst>
            </p:cNvPr>
            <p:cNvCxnSpPr>
              <a:cxnSpLocks/>
              <a:endCxn id="59" idx="3"/>
            </p:cNvCxnSpPr>
            <p:nvPr/>
          </p:nvCxnSpPr>
          <p:spPr>
            <a:xfrm>
              <a:off x="5820788" y="4238287"/>
              <a:ext cx="629804" cy="854412"/>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接箭头连接符 69">
              <a:extLst>
                <a:ext uri="{FF2B5EF4-FFF2-40B4-BE49-F238E27FC236}">
                  <a16:creationId xmlns:a16="http://schemas.microsoft.com/office/drawing/2014/main" id="{B2085228-9DE3-46D6-A680-757278067341}"/>
                </a:ext>
              </a:extLst>
            </p:cNvPr>
            <p:cNvCxnSpPr>
              <a:cxnSpLocks/>
              <a:endCxn id="60" idx="3"/>
            </p:cNvCxnSpPr>
            <p:nvPr/>
          </p:nvCxnSpPr>
          <p:spPr>
            <a:xfrm>
              <a:off x="8106791" y="4238287"/>
              <a:ext cx="0" cy="854412"/>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71">
              <a:extLst>
                <a:ext uri="{FF2B5EF4-FFF2-40B4-BE49-F238E27FC236}">
                  <a16:creationId xmlns:a16="http://schemas.microsoft.com/office/drawing/2014/main" id="{CB523467-362D-47F2-8991-42FEBE7B4AB4}"/>
                </a:ext>
              </a:extLst>
            </p:cNvPr>
            <p:cNvCxnSpPr>
              <a:cxnSpLocks/>
              <a:endCxn id="61" idx="3"/>
            </p:cNvCxnSpPr>
            <p:nvPr/>
          </p:nvCxnSpPr>
          <p:spPr>
            <a:xfrm>
              <a:off x="8817991" y="4255672"/>
              <a:ext cx="1422400" cy="802256"/>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77" name="文本框 76">
              <a:extLst>
                <a:ext uri="{FF2B5EF4-FFF2-40B4-BE49-F238E27FC236}">
                  <a16:creationId xmlns:a16="http://schemas.microsoft.com/office/drawing/2014/main" id="{A57BEF88-30AF-499A-AB58-A2E094E02AA9}"/>
                </a:ext>
              </a:extLst>
            </p:cNvPr>
            <p:cNvSpPr txBox="1"/>
            <p:nvPr/>
          </p:nvSpPr>
          <p:spPr>
            <a:xfrm>
              <a:off x="6360367" y="3549471"/>
              <a:ext cx="902811" cy="523220"/>
            </a:xfrm>
            <a:prstGeom prst="rect">
              <a:avLst/>
            </a:prstGeom>
            <a:noFill/>
          </p:spPr>
          <p:txBody>
            <a:bodyPr wrap="none" rtlCol="0">
              <a:spAutoFit/>
            </a:bodyPr>
            <a:lstStyle/>
            <a:p>
              <a:r>
                <a:rPr lang="en-US" altLang="zh-CN" sz="2800" dirty="0"/>
                <a:t>……</a:t>
              </a:r>
              <a:endParaRPr lang="zh-CN" altLang="en-US" sz="2800" dirty="0"/>
            </a:p>
          </p:txBody>
        </p:sp>
        <p:sp>
          <p:nvSpPr>
            <p:cNvPr id="78" name="文本框 77">
              <a:extLst>
                <a:ext uri="{FF2B5EF4-FFF2-40B4-BE49-F238E27FC236}">
                  <a16:creationId xmlns:a16="http://schemas.microsoft.com/office/drawing/2014/main" id="{EE191111-CBAF-44B8-85DA-78B0081C14E0}"/>
                </a:ext>
              </a:extLst>
            </p:cNvPr>
            <p:cNvSpPr txBox="1"/>
            <p:nvPr/>
          </p:nvSpPr>
          <p:spPr>
            <a:xfrm>
              <a:off x="4965181" y="5092699"/>
              <a:ext cx="800219" cy="461665"/>
            </a:xfrm>
            <a:prstGeom prst="rect">
              <a:avLst/>
            </a:prstGeom>
            <a:noFill/>
          </p:spPr>
          <p:txBody>
            <a:bodyPr wrap="none" rtlCol="0">
              <a:spAutoFit/>
            </a:bodyPr>
            <a:lstStyle/>
            <a:p>
              <a:r>
                <a:rPr lang="en-US" altLang="zh-CN" sz="2400" dirty="0"/>
                <a:t>……</a:t>
              </a:r>
              <a:endParaRPr lang="zh-CN" altLang="en-US" sz="2400" dirty="0"/>
            </a:p>
          </p:txBody>
        </p:sp>
        <p:sp>
          <p:nvSpPr>
            <p:cNvPr id="79" name="文本框 78">
              <a:extLst>
                <a:ext uri="{FF2B5EF4-FFF2-40B4-BE49-F238E27FC236}">
                  <a16:creationId xmlns:a16="http://schemas.microsoft.com/office/drawing/2014/main" id="{F7A31B76-37C4-488E-A789-C1691D7EC9FC}"/>
                </a:ext>
              </a:extLst>
            </p:cNvPr>
            <p:cNvSpPr txBox="1"/>
            <p:nvPr/>
          </p:nvSpPr>
          <p:spPr>
            <a:xfrm>
              <a:off x="8773482" y="5092699"/>
              <a:ext cx="800219" cy="461665"/>
            </a:xfrm>
            <a:prstGeom prst="rect">
              <a:avLst/>
            </a:prstGeom>
            <a:noFill/>
          </p:spPr>
          <p:txBody>
            <a:bodyPr wrap="none" rtlCol="0">
              <a:spAutoFit/>
            </a:bodyPr>
            <a:lstStyle/>
            <a:p>
              <a:r>
                <a:rPr lang="en-US" altLang="zh-CN" sz="2400" dirty="0"/>
                <a:t>……</a:t>
              </a:r>
              <a:endParaRPr lang="zh-CN" altLang="en-US" sz="2400" dirty="0"/>
            </a:p>
          </p:txBody>
        </p:sp>
      </p:grpSp>
    </p:spTree>
    <p:extLst>
      <p:ext uri="{BB962C8B-B14F-4D97-AF65-F5344CB8AC3E}">
        <p14:creationId xmlns:p14="http://schemas.microsoft.com/office/powerpoint/2010/main" val="1375224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80"/>
                                        </p:tgtEl>
                                        <p:attrNameLst>
                                          <p:attrName>style.visibility</p:attrName>
                                        </p:attrNameLst>
                                      </p:cBhvr>
                                      <p:to>
                                        <p:strVal val="visible"/>
                                      </p:to>
                                    </p:set>
                                    <p:animEffect transition="in" filter="wipe(up)">
                                      <p:cBhvr>
                                        <p:cTn id="11"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136AF5EA-2AEB-47C5-80E6-562C87DEA9EB}"/>
              </a:ext>
            </a:extLst>
          </p:cNvPr>
          <p:cNvGrpSpPr/>
          <p:nvPr/>
        </p:nvGrpSpPr>
        <p:grpSpPr>
          <a:xfrm>
            <a:off x="515938" y="1091211"/>
            <a:ext cx="5944683" cy="461665"/>
            <a:chOff x="515938" y="1091211"/>
            <a:chExt cx="5944683" cy="461665"/>
          </a:xfrm>
        </p:grpSpPr>
        <p:grpSp>
          <p:nvGrpSpPr>
            <p:cNvPr id="2" name="组合 1">
              <a:extLst>
                <a:ext uri="{FF2B5EF4-FFF2-40B4-BE49-F238E27FC236}">
                  <a16:creationId xmlns:a16="http://schemas.microsoft.com/office/drawing/2014/main" id="{322B74F8-C23C-4339-91AD-035D0A2C76B7}"/>
                </a:ext>
              </a:extLst>
            </p:cNvPr>
            <p:cNvGrpSpPr/>
            <p:nvPr/>
          </p:nvGrpSpPr>
          <p:grpSpPr>
            <a:xfrm>
              <a:off x="515938" y="1155664"/>
              <a:ext cx="406408" cy="335423"/>
              <a:chOff x="3433308" y="2097229"/>
              <a:chExt cx="866296" cy="714983"/>
            </a:xfrm>
          </p:grpSpPr>
          <p:sp>
            <p:nvSpPr>
              <p:cNvPr id="3" name="平行四边形 2">
                <a:extLst>
                  <a:ext uri="{FF2B5EF4-FFF2-40B4-BE49-F238E27FC236}">
                    <a16:creationId xmlns:a16="http://schemas.microsoft.com/office/drawing/2014/main" id="{B01023DF-BDF6-4B93-9891-74D1CA6220B8}"/>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a:extLst>
                  <a:ext uri="{FF2B5EF4-FFF2-40B4-BE49-F238E27FC236}">
                    <a16:creationId xmlns:a16="http://schemas.microsoft.com/office/drawing/2014/main" id="{4D38825C-11F4-4817-9208-DC480532B93C}"/>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a:extLst>
                  <a:ext uri="{FF2B5EF4-FFF2-40B4-BE49-F238E27FC236}">
                    <a16:creationId xmlns:a16="http://schemas.microsoft.com/office/drawing/2014/main" id="{11C215DA-4291-4C4B-B262-25330574FD0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a:extLst>
                  <a:ext uri="{FF2B5EF4-FFF2-40B4-BE49-F238E27FC236}">
                    <a16:creationId xmlns:a16="http://schemas.microsoft.com/office/drawing/2014/main" id="{28B44E5C-D317-4A56-B589-E45C258AA062}"/>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平行四边形 6">
                <a:extLst>
                  <a:ext uri="{FF2B5EF4-FFF2-40B4-BE49-F238E27FC236}">
                    <a16:creationId xmlns:a16="http://schemas.microsoft.com/office/drawing/2014/main" id="{0C6F574C-C1C1-4701-9D1E-89EC476006DE}"/>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a:extLst>
                  <a:ext uri="{FF2B5EF4-FFF2-40B4-BE49-F238E27FC236}">
                    <a16:creationId xmlns:a16="http://schemas.microsoft.com/office/drawing/2014/main" id="{952B1A9A-AE9C-44F8-B2A0-F00B7810FF58}"/>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a:extLst>
                  <a:ext uri="{FF2B5EF4-FFF2-40B4-BE49-F238E27FC236}">
                    <a16:creationId xmlns:a16="http://schemas.microsoft.com/office/drawing/2014/main" id="{3B9A05ED-D72D-4F42-A476-686D3380420C}"/>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a:extLst>
                  <a:ext uri="{FF2B5EF4-FFF2-40B4-BE49-F238E27FC236}">
                    <a16:creationId xmlns:a16="http://schemas.microsoft.com/office/drawing/2014/main" id="{B0E7953B-C671-4DD9-84B6-5568800F9E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a:extLst>
                <a:ext uri="{FF2B5EF4-FFF2-40B4-BE49-F238E27FC236}">
                  <a16:creationId xmlns:a16="http://schemas.microsoft.com/office/drawing/2014/main" id="{24012F19-E159-4817-AC26-948D4D73387E}"/>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ea typeface="微软雅黑" panose="020B0503020204020204" pitchFamily="34" charset="-122"/>
                </a:rPr>
                <a:t>面向对象程序设计</a:t>
              </a:r>
              <a:r>
                <a:rPr lang="en-US" altLang="zh-CN" sz="2400" dirty="0">
                  <a:solidFill>
                    <a:schemeClr val="tx1">
                      <a:lumMod val="85000"/>
                      <a:lumOff val="15000"/>
                    </a:schemeClr>
                  </a:solidFill>
                  <a:ea typeface="微软雅黑" panose="020B0503020204020204" pitchFamily="34" charset="-122"/>
                </a:rPr>
                <a:t>OOP</a:t>
              </a:r>
            </a:p>
          </p:txBody>
        </p:sp>
      </p:grpSp>
      <p:sp>
        <p:nvSpPr>
          <p:cNvPr id="41" name="文本框 40">
            <a:extLst>
              <a:ext uri="{FF2B5EF4-FFF2-40B4-BE49-F238E27FC236}">
                <a16:creationId xmlns:a16="http://schemas.microsoft.com/office/drawing/2014/main" id="{E27F0C8E-02B7-4000-B8E4-A9879C09E666}"/>
              </a:ext>
            </a:extLst>
          </p:cNvPr>
          <p:cNvSpPr txBox="1"/>
          <p:nvPr/>
        </p:nvSpPr>
        <p:spPr>
          <a:xfrm>
            <a:off x="1686294" y="2553986"/>
            <a:ext cx="8844812" cy="2270558"/>
          </a:xfrm>
          <a:prstGeom prst="rect">
            <a:avLst/>
          </a:prstGeom>
          <a:noFill/>
        </p:spPr>
        <p:txBody>
          <a:bodyPr wrap="square" rtlCol="0">
            <a:spAutoFit/>
          </a:bodyPr>
          <a:lstStyle/>
          <a:p>
            <a:pPr indent="628650">
              <a:lnSpc>
                <a:spcPct val="120000"/>
              </a:lnSpc>
              <a:buClr>
                <a:srgbClr val="7030A0"/>
              </a:buClr>
            </a:pPr>
            <a:r>
              <a:rPr lang="en-US" altLang="zh-CN" sz="2400" dirty="0">
                <a:solidFill>
                  <a:schemeClr val="tx1">
                    <a:lumMod val="85000"/>
                    <a:lumOff val="15000"/>
                  </a:schemeClr>
                </a:solidFill>
              </a:rPr>
              <a:t>OOP</a:t>
            </a:r>
            <a:r>
              <a:rPr lang="zh-CN" altLang="en-US" sz="2400" dirty="0">
                <a:solidFill>
                  <a:schemeClr val="tx1">
                    <a:lumMod val="85000"/>
                    <a:lumOff val="15000"/>
                  </a:schemeClr>
                </a:solidFill>
              </a:rPr>
              <a:t>方法强调的是数据，而不是算法的过程性。根据人们认识世界的观念和方法，把任何事物都看成对象，复杂的对象是由简单的对象以某种方式组成，认为世界是由各种对象组成的。</a:t>
            </a:r>
          </a:p>
          <a:p>
            <a:pPr indent="628650">
              <a:lnSpc>
                <a:spcPct val="120000"/>
              </a:lnSpc>
              <a:buClr>
                <a:srgbClr val="7030A0"/>
              </a:buClr>
            </a:pPr>
            <a:r>
              <a:rPr lang="en-US" altLang="zh-CN" sz="2400" dirty="0">
                <a:solidFill>
                  <a:schemeClr val="tx1">
                    <a:lumMod val="85000"/>
                    <a:lumOff val="15000"/>
                  </a:schemeClr>
                </a:solidFill>
              </a:rPr>
              <a:t>OOP</a:t>
            </a:r>
            <a:r>
              <a:rPr lang="zh-CN" altLang="en-US" sz="2400" dirty="0">
                <a:solidFill>
                  <a:schemeClr val="tx1">
                    <a:lumMod val="85000"/>
                    <a:lumOff val="15000"/>
                  </a:schemeClr>
                </a:solidFill>
              </a:rPr>
              <a:t>方法最重要的两个概念是类与对象。下图是类和对象的关系示意图。</a:t>
            </a:r>
          </a:p>
        </p:txBody>
      </p:sp>
      <p:grpSp>
        <p:nvGrpSpPr>
          <p:cNvPr id="42" name="组合 41">
            <a:extLst>
              <a:ext uri="{FF2B5EF4-FFF2-40B4-BE49-F238E27FC236}">
                <a16:creationId xmlns:a16="http://schemas.microsoft.com/office/drawing/2014/main" id="{405C3627-6D23-4543-961B-76F603E8C283}"/>
              </a:ext>
            </a:extLst>
          </p:cNvPr>
          <p:cNvGrpSpPr/>
          <p:nvPr/>
        </p:nvGrpSpPr>
        <p:grpSpPr>
          <a:xfrm rot="10800000" flipH="1">
            <a:off x="1454399" y="2169458"/>
            <a:ext cx="9210177" cy="3285383"/>
            <a:chOff x="850263" y="1552756"/>
            <a:chExt cx="13416557" cy="4877076"/>
          </a:xfrm>
        </p:grpSpPr>
        <p:grpSp>
          <p:nvGrpSpPr>
            <p:cNvPr id="43" name="组合 42">
              <a:extLst>
                <a:ext uri="{FF2B5EF4-FFF2-40B4-BE49-F238E27FC236}">
                  <a16:creationId xmlns:a16="http://schemas.microsoft.com/office/drawing/2014/main" id="{30202B04-23EA-49BD-997F-53FEAD45D7E8}"/>
                </a:ext>
              </a:extLst>
            </p:cNvPr>
            <p:cNvGrpSpPr/>
            <p:nvPr/>
          </p:nvGrpSpPr>
          <p:grpSpPr>
            <a:xfrm>
              <a:off x="850263" y="1552756"/>
              <a:ext cx="13416557" cy="4877076"/>
              <a:chOff x="850263" y="1552756"/>
              <a:chExt cx="13416557" cy="4877076"/>
            </a:xfrm>
          </p:grpSpPr>
          <p:sp>
            <p:nvSpPr>
              <p:cNvPr id="47" name="任意多边形 3">
                <a:extLst>
                  <a:ext uri="{FF2B5EF4-FFF2-40B4-BE49-F238E27FC236}">
                    <a16:creationId xmlns:a16="http://schemas.microsoft.com/office/drawing/2014/main" id="{D3262D48-B50C-4BA4-95E6-7A98C9421A25}"/>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p>
            </p:txBody>
          </p:sp>
          <p:grpSp>
            <p:nvGrpSpPr>
              <p:cNvPr id="48" name="组合 47">
                <a:extLst>
                  <a:ext uri="{FF2B5EF4-FFF2-40B4-BE49-F238E27FC236}">
                    <a16:creationId xmlns:a16="http://schemas.microsoft.com/office/drawing/2014/main" id="{FF747AF7-F150-40C4-863B-27F854402102}"/>
                  </a:ext>
                </a:extLst>
              </p:cNvPr>
              <p:cNvGrpSpPr/>
              <p:nvPr/>
            </p:nvGrpSpPr>
            <p:grpSpPr>
              <a:xfrm flipH="1">
                <a:off x="11116151" y="1613603"/>
                <a:ext cx="1573213" cy="303301"/>
                <a:chOff x="6149102" y="1612916"/>
                <a:chExt cx="1547286" cy="303301"/>
              </a:xfrm>
            </p:grpSpPr>
            <p:sp>
              <p:nvSpPr>
                <p:cNvPr id="49" name="平行四边形 48">
                  <a:extLst>
                    <a:ext uri="{FF2B5EF4-FFF2-40B4-BE49-F238E27FC236}">
                      <a16:creationId xmlns:a16="http://schemas.microsoft.com/office/drawing/2014/main" id="{4D66166B-3B7D-4A67-9861-7643B1059E31}"/>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50" name="平行四边形 49">
                  <a:extLst>
                    <a:ext uri="{FF2B5EF4-FFF2-40B4-BE49-F238E27FC236}">
                      <a16:creationId xmlns:a16="http://schemas.microsoft.com/office/drawing/2014/main" id="{F9D039F1-36D9-49F1-84F2-4A738E89BAA7}"/>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51" name="平行四边形 50">
                  <a:extLst>
                    <a:ext uri="{FF2B5EF4-FFF2-40B4-BE49-F238E27FC236}">
                      <a16:creationId xmlns:a16="http://schemas.microsoft.com/office/drawing/2014/main" id="{9373C4C2-F37F-4DDE-85C6-6462D905B003}"/>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grpSp>
        <p:sp>
          <p:nvSpPr>
            <p:cNvPr id="44" name="平行四边形 43">
              <a:extLst>
                <a:ext uri="{FF2B5EF4-FFF2-40B4-BE49-F238E27FC236}">
                  <a16:creationId xmlns:a16="http://schemas.microsoft.com/office/drawing/2014/main" id="{B3539377-DA82-4F68-933A-C45B07596665}"/>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45" name="平行四边形 44">
              <a:extLst>
                <a:ext uri="{FF2B5EF4-FFF2-40B4-BE49-F238E27FC236}">
                  <a16:creationId xmlns:a16="http://schemas.microsoft.com/office/drawing/2014/main" id="{16FD040A-97DC-4624-AA63-21FA7C81A3F2}"/>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46" name="平行四边形 45">
              <a:extLst>
                <a:ext uri="{FF2B5EF4-FFF2-40B4-BE49-F238E27FC236}">
                  <a16:creationId xmlns:a16="http://schemas.microsoft.com/office/drawing/2014/main" id="{AC9EB43B-2A45-4878-8066-0089EBA44228}"/>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spTree>
    <p:extLst>
      <p:ext uri="{BB962C8B-B14F-4D97-AF65-F5344CB8AC3E}">
        <p14:creationId xmlns:p14="http://schemas.microsoft.com/office/powerpoint/2010/main" val="4013378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edge">
                                      <p:cBhvr>
                                        <p:cTn id="11" dur="500"/>
                                        <p:tgtEl>
                                          <p:spTgt spid="4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500"/>
                                        <p:tgtEl>
                                          <p:spTgt spid="41"/>
                                        </p:tgtEl>
                                      </p:cBhvr>
                                    </p:animEffect>
                                    <p:anim calcmode="lin" valueType="num">
                                      <p:cBhvr>
                                        <p:cTn id="16" dur="500" fill="hold"/>
                                        <p:tgtEl>
                                          <p:spTgt spid="41"/>
                                        </p:tgtEl>
                                        <p:attrNameLst>
                                          <p:attrName>ppt_x</p:attrName>
                                        </p:attrNameLst>
                                      </p:cBhvr>
                                      <p:tavLst>
                                        <p:tav tm="0">
                                          <p:val>
                                            <p:strVal val="#ppt_x"/>
                                          </p:val>
                                        </p:tav>
                                        <p:tav tm="100000">
                                          <p:val>
                                            <p:strVal val="#ppt_x"/>
                                          </p:val>
                                        </p:tav>
                                      </p:tavLst>
                                    </p:anim>
                                    <p:anim calcmode="lin" valueType="num">
                                      <p:cBhvr>
                                        <p:cTn id="17" dur="5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136AF5EA-2AEB-47C5-80E6-562C87DEA9EB}"/>
              </a:ext>
            </a:extLst>
          </p:cNvPr>
          <p:cNvGrpSpPr/>
          <p:nvPr/>
        </p:nvGrpSpPr>
        <p:grpSpPr>
          <a:xfrm>
            <a:off x="515938" y="1091211"/>
            <a:ext cx="5944683" cy="461665"/>
            <a:chOff x="515938" y="1091211"/>
            <a:chExt cx="5944683" cy="461665"/>
          </a:xfrm>
        </p:grpSpPr>
        <p:grpSp>
          <p:nvGrpSpPr>
            <p:cNvPr id="2" name="组合 1">
              <a:extLst>
                <a:ext uri="{FF2B5EF4-FFF2-40B4-BE49-F238E27FC236}">
                  <a16:creationId xmlns:a16="http://schemas.microsoft.com/office/drawing/2014/main" id="{322B74F8-C23C-4339-91AD-035D0A2C76B7}"/>
                </a:ext>
              </a:extLst>
            </p:cNvPr>
            <p:cNvGrpSpPr/>
            <p:nvPr/>
          </p:nvGrpSpPr>
          <p:grpSpPr>
            <a:xfrm>
              <a:off x="515938" y="1155664"/>
              <a:ext cx="406408" cy="335423"/>
              <a:chOff x="3433308" y="2097229"/>
              <a:chExt cx="866296" cy="714983"/>
            </a:xfrm>
          </p:grpSpPr>
          <p:sp>
            <p:nvSpPr>
              <p:cNvPr id="3" name="平行四边形 2">
                <a:extLst>
                  <a:ext uri="{FF2B5EF4-FFF2-40B4-BE49-F238E27FC236}">
                    <a16:creationId xmlns:a16="http://schemas.microsoft.com/office/drawing/2014/main" id="{B01023DF-BDF6-4B93-9891-74D1CA6220B8}"/>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a:extLst>
                  <a:ext uri="{FF2B5EF4-FFF2-40B4-BE49-F238E27FC236}">
                    <a16:creationId xmlns:a16="http://schemas.microsoft.com/office/drawing/2014/main" id="{4D38825C-11F4-4817-9208-DC480532B93C}"/>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a:extLst>
                  <a:ext uri="{FF2B5EF4-FFF2-40B4-BE49-F238E27FC236}">
                    <a16:creationId xmlns:a16="http://schemas.microsoft.com/office/drawing/2014/main" id="{11C215DA-4291-4C4B-B262-25330574FD0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a:extLst>
                  <a:ext uri="{FF2B5EF4-FFF2-40B4-BE49-F238E27FC236}">
                    <a16:creationId xmlns:a16="http://schemas.microsoft.com/office/drawing/2014/main" id="{28B44E5C-D317-4A56-B589-E45C258AA062}"/>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平行四边形 6">
                <a:extLst>
                  <a:ext uri="{FF2B5EF4-FFF2-40B4-BE49-F238E27FC236}">
                    <a16:creationId xmlns:a16="http://schemas.microsoft.com/office/drawing/2014/main" id="{0C6F574C-C1C1-4701-9D1E-89EC476006DE}"/>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a:extLst>
                  <a:ext uri="{FF2B5EF4-FFF2-40B4-BE49-F238E27FC236}">
                    <a16:creationId xmlns:a16="http://schemas.microsoft.com/office/drawing/2014/main" id="{952B1A9A-AE9C-44F8-B2A0-F00B7810FF58}"/>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a:extLst>
                  <a:ext uri="{FF2B5EF4-FFF2-40B4-BE49-F238E27FC236}">
                    <a16:creationId xmlns:a16="http://schemas.microsoft.com/office/drawing/2014/main" id="{3B9A05ED-D72D-4F42-A476-686D3380420C}"/>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a:extLst>
                  <a:ext uri="{FF2B5EF4-FFF2-40B4-BE49-F238E27FC236}">
                    <a16:creationId xmlns:a16="http://schemas.microsoft.com/office/drawing/2014/main" id="{B0E7953B-C671-4DD9-84B6-5568800F9E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a:extLst>
                <a:ext uri="{FF2B5EF4-FFF2-40B4-BE49-F238E27FC236}">
                  <a16:creationId xmlns:a16="http://schemas.microsoft.com/office/drawing/2014/main" id="{24012F19-E159-4817-AC26-948D4D73387E}"/>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ea typeface="微软雅黑" panose="020B0503020204020204" pitchFamily="34" charset="-122"/>
                </a:rPr>
                <a:t>面向对象程序设计</a:t>
              </a:r>
              <a:r>
                <a:rPr lang="en-US" altLang="zh-CN" sz="2400" dirty="0">
                  <a:solidFill>
                    <a:schemeClr val="tx1">
                      <a:lumMod val="85000"/>
                      <a:lumOff val="15000"/>
                    </a:schemeClr>
                  </a:solidFill>
                  <a:ea typeface="微软雅黑" panose="020B0503020204020204" pitchFamily="34" charset="-122"/>
                </a:rPr>
                <a:t>OOP</a:t>
              </a:r>
            </a:p>
          </p:txBody>
        </p:sp>
      </p:grpSp>
      <p:grpSp>
        <p:nvGrpSpPr>
          <p:cNvPr id="22" name="组合 21">
            <a:extLst>
              <a:ext uri="{FF2B5EF4-FFF2-40B4-BE49-F238E27FC236}">
                <a16:creationId xmlns:a16="http://schemas.microsoft.com/office/drawing/2014/main" id="{65AC6D54-E936-436D-837C-3E5A9D7E69D3}"/>
              </a:ext>
            </a:extLst>
          </p:cNvPr>
          <p:cNvGrpSpPr/>
          <p:nvPr/>
        </p:nvGrpSpPr>
        <p:grpSpPr>
          <a:xfrm>
            <a:off x="2443415" y="1918834"/>
            <a:ext cx="7573711" cy="4319749"/>
            <a:chOff x="4188196" y="2127479"/>
            <a:chExt cx="3910692" cy="3650794"/>
          </a:xfrm>
        </p:grpSpPr>
        <p:grpSp>
          <p:nvGrpSpPr>
            <p:cNvPr id="23" name="组合 22">
              <a:extLst>
                <a:ext uri="{FF2B5EF4-FFF2-40B4-BE49-F238E27FC236}">
                  <a16:creationId xmlns:a16="http://schemas.microsoft.com/office/drawing/2014/main" id="{C0B1C927-0E64-4A71-AE24-CA0F88584519}"/>
                </a:ext>
              </a:extLst>
            </p:cNvPr>
            <p:cNvGrpSpPr/>
            <p:nvPr/>
          </p:nvGrpSpPr>
          <p:grpSpPr>
            <a:xfrm>
              <a:off x="4188196" y="2127479"/>
              <a:ext cx="3910692" cy="3650794"/>
              <a:chOff x="4188196" y="2127479"/>
              <a:chExt cx="3910692" cy="3650794"/>
            </a:xfrm>
          </p:grpSpPr>
          <p:sp>
            <p:nvSpPr>
              <p:cNvPr id="28" name="任意多边形 93">
                <a:extLst>
                  <a:ext uri="{FF2B5EF4-FFF2-40B4-BE49-F238E27FC236}">
                    <a16:creationId xmlns:a16="http://schemas.microsoft.com/office/drawing/2014/main" id="{E88CAA04-DE81-4359-B4E9-7D76C0AD5255}"/>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29" name="矩形: 圆角 28">
                <a:extLst>
                  <a:ext uri="{FF2B5EF4-FFF2-40B4-BE49-F238E27FC236}">
                    <a16:creationId xmlns:a16="http://schemas.microsoft.com/office/drawing/2014/main" id="{7397C460-3F2F-4B94-B7D9-41CA901E1EB0}"/>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93">
                <a:extLst>
                  <a:ext uri="{FF2B5EF4-FFF2-40B4-BE49-F238E27FC236}">
                    <a16:creationId xmlns:a16="http://schemas.microsoft.com/office/drawing/2014/main" id="{5E445CD0-ED0E-4A58-859F-AD1E2CF4348C}"/>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1" name="任意多边形 93">
                <a:extLst>
                  <a:ext uri="{FF2B5EF4-FFF2-40B4-BE49-F238E27FC236}">
                    <a16:creationId xmlns:a16="http://schemas.microsoft.com/office/drawing/2014/main" id="{AC74E485-3048-49F8-9BEA-8EF7058A8671}"/>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2" name="任意多边形 93">
                <a:extLst>
                  <a:ext uri="{FF2B5EF4-FFF2-40B4-BE49-F238E27FC236}">
                    <a16:creationId xmlns:a16="http://schemas.microsoft.com/office/drawing/2014/main" id="{B5FAC14B-4819-49ED-9671-956437F4CAC3}"/>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24" name="直接连接符 23">
              <a:extLst>
                <a:ext uri="{FF2B5EF4-FFF2-40B4-BE49-F238E27FC236}">
                  <a16:creationId xmlns:a16="http://schemas.microsoft.com/office/drawing/2014/main" id="{496D3140-5F60-4ABF-8FC6-A7C689E33F21}"/>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6C7AEB34-6EFD-4774-92EC-2FC23160B423}"/>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5093773-795F-4B3C-8A28-DA03DDF6DBB4}"/>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407BBBE4-FDE1-4914-8D85-F24568022021}"/>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69" name="组合 68">
            <a:extLst>
              <a:ext uri="{FF2B5EF4-FFF2-40B4-BE49-F238E27FC236}">
                <a16:creationId xmlns:a16="http://schemas.microsoft.com/office/drawing/2014/main" id="{4D8583B3-B82A-4EB9-A3FD-BA1A739F5E12}"/>
              </a:ext>
            </a:extLst>
          </p:cNvPr>
          <p:cNvGrpSpPr/>
          <p:nvPr/>
        </p:nvGrpSpPr>
        <p:grpSpPr>
          <a:xfrm>
            <a:off x="2939645" y="2604793"/>
            <a:ext cx="6394846" cy="2715383"/>
            <a:chOff x="7213600" y="2174117"/>
            <a:chExt cx="6394846" cy="2715383"/>
          </a:xfrm>
        </p:grpSpPr>
        <p:sp>
          <p:nvSpPr>
            <p:cNvPr id="12" name="矩形 11">
              <a:extLst>
                <a:ext uri="{FF2B5EF4-FFF2-40B4-BE49-F238E27FC236}">
                  <a16:creationId xmlns:a16="http://schemas.microsoft.com/office/drawing/2014/main" id="{BD94A457-F7DC-4C08-B560-245C64915B52}"/>
                </a:ext>
              </a:extLst>
            </p:cNvPr>
            <p:cNvSpPr/>
            <p:nvPr/>
          </p:nvSpPr>
          <p:spPr>
            <a:xfrm>
              <a:off x="7670800" y="2467220"/>
              <a:ext cx="1117597" cy="568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对象</a:t>
              </a:r>
            </a:p>
          </p:txBody>
        </p:sp>
        <p:sp>
          <p:nvSpPr>
            <p:cNvPr id="47" name="矩形 46">
              <a:extLst>
                <a:ext uri="{FF2B5EF4-FFF2-40B4-BE49-F238E27FC236}">
                  <a16:creationId xmlns:a16="http://schemas.microsoft.com/office/drawing/2014/main" id="{3FCB8489-5640-4791-9002-7F7133AFE302}"/>
                </a:ext>
              </a:extLst>
            </p:cNvPr>
            <p:cNvSpPr/>
            <p:nvPr/>
          </p:nvSpPr>
          <p:spPr>
            <a:xfrm>
              <a:off x="7670800" y="4321420"/>
              <a:ext cx="1117597" cy="568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实体</a:t>
              </a:r>
            </a:p>
          </p:txBody>
        </p:sp>
        <p:sp>
          <p:nvSpPr>
            <p:cNvPr id="48" name="矩形 47">
              <a:extLst>
                <a:ext uri="{FF2B5EF4-FFF2-40B4-BE49-F238E27FC236}">
                  <a16:creationId xmlns:a16="http://schemas.microsoft.com/office/drawing/2014/main" id="{45F20154-5110-46DE-87A4-3101344F95B9}"/>
                </a:ext>
              </a:extLst>
            </p:cNvPr>
            <p:cNvSpPr/>
            <p:nvPr/>
          </p:nvSpPr>
          <p:spPr>
            <a:xfrm>
              <a:off x="9982199" y="2467220"/>
              <a:ext cx="1854199" cy="568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类</a:t>
              </a:r>
            </a:p>
          </p:txBody>
        </p:sp>
        <p:sp>
          <p:nvSpPr>
            <p:cNvPr id="49" name="矩形 48">
              <a:extLst>
                <a:ext uri="{FF2B5EF4-FFF2-40B4-BE49-F238E27FC236}">
                  <a16:creationId xmlns:a16="http://schemas.microsoft.com/office/drawing/2014/main" id="{B71C61A7-B544-474F-A626-EE512F63812F}"/>
                </a:ext>
              </a:extLst>
            </p:cNvPr>
            <p:cNvSpPr/>
            <p:nvPr/>
          </p:nvSpPr>
          <p:spPr>
            <a:xfrm>
              <a:off x="9982200" y="4321420"/>
              <a:ext cx="1854200" cy="568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rgbClr val="000000"/>
                  </a:solidFill>
                </a:rPr>
                <a:t>属性和行为</a:t>
              </a:r>
            </a:p>
          </p:txBody>
        </p:sp>
        <p:cxnSp>
          <p:nvCxnSpPr>
            <p:cNvPr id="17" name="直接箭头连接符 16">
              <a:extLst>
                <a:ext uri="{FF2B5EF4-FFF2-40B4-BE49-F238E27FC236}">
                  <a16:creationId xmlns:a16="http://schemas.microsoft.com/office/drawing/2014/main" id="{C38CB554-451A-4365-BBDB-08AA8D52CADD}"/>
                </a:ext>
              </a:extLst>
            </p:cNvPr>
            <p:cNvCxnSpPr>
              <a:stCxn id="47" idx="3"/>
              <a:endCxn id="49" idx="1"/>
            </p:cNvCxnSpPr>
            <p:nvPr/>
          </p:nvCxnSpPr>
          <p:spPr>
            <a:xfrm>
              <a:off x="8788397" y="4605460"/>
              <a:ext cx="1193803" cy="0"/>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a:extLst>
                <a:ext uri="{FF2B5EF4-FFF2-40B4-BE49-F238E27FC236}">
                  <a16:creationId xmlns:a16="http://schemas.microsoft.com/office/drawing/2014/main" id="{7267CC43-DA61-437F-92D2-55E34EAE9385}"/>
                </a:ext>
              </a:extLst>
            </p:cNvPr>
            <p:cNvCxnSpPr/>
            <p:nvPr/>
          </p:nvCxnSpPr>
          <p:spPr>
            <a:xfrm>
              <a:off x="8788397" y="2628900"/>
              <a:ext cx="1193802" cy="0"/>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接箭头连接符 55">
              <a:extLst>
                <a:ext uri="{FF2B5EF4-FFF2-40B4-BE49-F238E27FC236}">
                  <a16:creationId xmlns:a16="http://schemas.microsoft.com/office/drawing/2014/main" id="{D64C1F9C-AEBE-42C7-B66B-E364EAAEF182}"/>
                </a:ext>
              </a:extLst>
            </p:cNvPr>
            <p:cNvCxnSpPr>
              <a:cxnSpLocks/>
            </p:cNvCxnSpPr>
            <p:nvPr/>
          </p:nvCxnSpPr>
          <p:spPr>
            <a:xfrm flipH="1">
              <a:off x="8788397" y="2844800"/>
              <a:ext cx="1193802" cy="0"/>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32">
              <a:extLst>
                <a:ext uri="{FF2B5EF4-FFF2-40B4-BE49-F238E27FC236}">
                  <a16:creationId xmlns:a16="http://schemas.microsoft.com/office/drawing/2014/main" id="{5AB1A3F1-A5BC-4FE8-B397-7CBC29FE74CB}"/>
                </a:ext>
              </a:extLst>
            </p:cNvPr>
            <p:cNvCxnSpPr>
              <a:stCxn id="47" idx="0"/>
              <a:endCxn id="12" idx="2"/>
            </p:cNvCxnSpPr>
            <p:nvPr/>
          </p:nvCxnSpPr>
          <p:spPr>
            <a:xfrm flipV="1">
              <a:off x="8229599" y="3035300"/>
              <a:ext cx="0" cy="1286120"/>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1730FE93-3A21-4DC0-81A8-8C039AEF5DE0}"/>
                </a:ext>
              </a:extLst>
            </p:cNvPr>
            <p:cNvCxnSpPr>
              <a:stCxn id="49" idx="0"/>
              <a:endCxn id="48" idx="2"/>
            </p:cNvCxnSpPr>
            <p:nvPr/>
          </p:nvCxnSpPr>
          <p:spPr>
            <a:xfrm flipH="1" flipV="1">
              <a:off x="10909299" y="3035300"/>
              <a:ext cx="1" cy="1286120"/>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59" name="文本框 58">
              <a:extLst>
                <a:ext uri="{FF2B5EF4-FFF2-40B4-BE49-F238E27FC236}">
                  <a16:creationId xmlns:a16="http://schemas.microsoft.com/office/drawing/2014/main" id="{6E65BB35-79DF-48BB-AFEF-BDF2A719075D}"/>
                </a:ext>
              </a:extLst>
            </p:cNvPr>
            <p:cNvSpPr txBox="1"/>
            <p:nvPr/>
          </p:nvSpPr>
          <p:spPr>
            <a:xfrm>
              <a:off x="8947646" y="2174117"/>
              <a:ext cx="1045694" cy="461665"/>
            </a:xfrm>
            <a:prstGeom prst="rect">
              <a:avLst/>
            </a:prstGeom>
            <a:noFill/>
          </p:spPr>
          <p:txBody>
            <a:bodyPr wrap="square" rtlCol="0">
              <a:spAutoFit/>
            </a:bodyPr>
            <a:lstStyle/>
            <a:p>
              <a:r>
                <a:rPr lang="zh-CN" altLang="en-US" sz="2400" dirty="0">
                  <a:solidFill>
                    <a:schemeClr val="tx1">
                      <a:lumMod val="85000"/>
                      <a:lumOff val="15000"/>
                    </a:schemeClr>
                  </a:solidFill>
                  <a:ea typeface="微软雅黑" panose="020B0503020204020204" pitchFamily="34" charset="-122"/>
                </a:rPr>
                <a:t>抽象</a:t>
              </a:r>
              <a:endParaRPr lang="en-US" altLang="zh-CN" sz="2400" dirty="0">
                <a:solidFill>
                  <a:schemeClr val="tx1">
                    <a:lumMod val="85000"/>
                    <a:lumOff val="15000"/>
                  </a:schemeClr>
                </a:solidFill>
                <a:ea typeface="微软雅黑" panose="020B0503020204020204" pitchFamily="34" charset="-122"/>
              </a:endParaRPr>
            </a:p>
          </p:txBody>
        </p:sp>
        <p:sp>
          <p:nvSpPr>
            <p:cNvPr id="60" name="文本框 59">
              <a:extLst>
                <a:ext uri="{FF2B5EF4-FFF2-40B4-BE49-F238E27FC236}">
                  <a16:creationId xmlns:a16="http://schemas.microsoft.com/office/drawing/2014/main" id="{6E8013A8-5436-43CB-9C5F-BF6F69BC9E20}"/>
                </a:ext>
              </a:extLst>
            </p:cNvPr>
            <p:cNvSpPr txBox="1"/>
            <p:nvPr/>
          </p:nvSpPr>
          <p:spPr>
            <a:xfrm>
              <a:off x="8868022" y="2859732"/>
              <a:ext cx="1193801" cy="461665"/>
            </a:xfrm>
            <a:prstGeom prst="rect">
              <a:avLst/>
            </a:prstGeom>
            <a:noFill/>
          </p:spPr>
          <p:txBody>
            <a:bodyPr wrap="square" rtlCol="0">
              <a:spAutoFit/>
            </a:bodyPr>
            <a:lstStyle/>
            <a:p>
              <a:r>
                <a:rPr lang="zh-CN" altLang="en-US" sz="2400" dirty="0">
                  <a:solidFill>
                    <a:schemeClr val="tx1">
                      <a:lumMod val="85000"/>
                      <a:lumOff val="15000"/>
                    </a:schemeClr>
                  </a:solidFill>
                  <a:ea typeface="微软雅黑" panose="020B0503020204020204" pitchFamily="34" charset="-122"/>
                </a:rPr>
                <a:t>实例化</a:t>
              </a:r>
              <a:endParaRPr lang="en-US" altLang="zh-CN" sz="2400" dirty="0">
                <a:solidFill>
                  <a:schemeClr val="tx1">
                    <a:lumMod val="85000"/>
                    <a:lumOff val="15000"/>
                  </a:schemeClr>
                </a:solidFill>
                <a:ea typeface="微软雅黑" panose="020B0503020204020204" pitchFamily="34" charset="-122"/>
              </a:endParaRPr>
            </a:p>
          </p:txBody>
        </p:sp>
        <p:sp>
          <p:nvSpPr>
            <p:cNvPr id="61" name="文本框 60">
              <a:extLst>
                <a:ext uri="{FF2B5EF4-FFF2-40B4-BE49-F238E27FC236}">
                  <a16:creationId xmlns:a16="http://schemas.microsoft.com/office/drawing/2014/main" id="{6603A917-E9D3-4043-A3AE-9D85B1A6A6D1}"/>
                </a:ext>
              </a:extLst>
            </p:cNvPr>
            <p:cNvSpPr txBox="1"/>
            <p:nvPr/>
          </p:nvSpPr>
          <p:spPr>
            <a:xfrm>
              <a:off x="11833879" y="3040566"/>
              <a:ext cx="1774567" cy="461665"/>
            </a:xfrm>
            <a:prstGeom prst="rect">
              <a:avLst/>
            </a:prstGeom>
            <a:noFill/>
          </p:spPr>
          <p:txBody>
            <a:bodyPr wrap="square" rtlCol="0">
              <a:spAutoFit/>
            </a:bodyPr>
            <a:lstStyle/>
            <a:p>
              <a:pPr algn="ctr"/>
              <a:r>
                <a:rPr lang="zh-CN" altLang="en-US" sz="2400" dirty="0">
                  <a:solidFill>
                    <a:schemeClr val="tx1">
                      <a:lumMod val="85000"/>
                      <a:lumOff val="15000"/>
                    </a:schemeClr>
                  </a:solidFill>
                  <a:ea typeface="微软雅黑" panose="020B0503020204020204" pitchFamily="34" charset="-122"/>
                </a:rPr>
                <a:t>计算机世界</a:t>
              </a:r>
              <a:endParaRPr lang="en-US" altLang="zh-CN" sz="2400" dirty="0">
                <a:solidFill>
                  <a:schemeClr val="tx1">
                    <a:lumMod val="85000"/>
                    <a:lumOff val="15000"/>
                  </a:schemeClr>
                </a:solidFill>
                <a:ea typeface="微软雅黑" panose="020B0503020204020204" pitchFamily="34" charset="-122"/>
              </a:endParaRPr>
            </a:p>
          </p:txBody>
        </p:sp>
        <p:sp>
          <p:nvSpPr>
            <p:cNvPr id="62" name="文本框 61">
              <a:extLst>
                <a:ext uri="{FF2B5EF4-FFF2-40B4-BE49-F238E27FC236}">
                  <a16:creationId xmlns:a16="http://schemas.microsoft.com/office/drawing/2014/main" id="{18F2E7DF-F885-40D7-931C-F583770F7582}"/>
                </a:ext>
              </a:extLst>
            </p:cNvPr>
            <p:cNvSpPr txBox="1"/>
            <p:nvPr/>
          </p:nvSpPr>
          <p:spPr>
            <a:xfrm>
              <a:off x="11833879" y="3941399"/>
              <a:ext cx="1467965" cy="461665"/>
            </a:xfrm>
            <a:prstGeom prst="rect">
              <a:avLst/>
            </a:prstGeom>
            <a:noFill/>
          </p:spPr>
          <p:txBody>
            <a:bodyPr wrap="square" rtlCol="0">
              <a:spAutoFit/>
            </a:bodyPr>
            <a:lstStyle/>
            <a:p>
              <a:pPr algn="ctr"/>
              <a:r>
                <a:rPr lang="zh-CN" altLang="en-US" sz="2400" dirty="0">
                  <a:solidFill>
                    <a:schemeClr val="tx1">
                      <a:lumMod val="85000"/>
                      <a:lumOff val="15000"/>
                    </a:schemeClr>
                  </a:solidFill>
                  <a:ea typeface="微软雅黑" panose="020B0503020204020204" pitchFamily="34" charset="-122"/>
                </a:rPr>
                <a:t>客观世界</a:t>
              </a:r>
              <a:endParaRPr lang="en-US" altLang="zh-CN" sz="2400" dirty="0">
                <a:solidFill>
                  <a:schemeClr val="tx1">
                    <a:lumMod val="85000"/>
                    <a:lumOff val="15000"/>
                  </a:schemeClr>
                </a:solidFill>
                <a:ea typeface="微软雅黑" panose="020B0503020204020204" pitchFamily="34" charset="-122"/>
              </a:endParaRPr>
            </a:p>
          </p:txBody>
        </p:sp>
        <p:sp>
          <p:nvSpPr>
            <p:cNvPr id="63" name="文本框 62">
              <a:extLst>
                <a:ext uri="{FF2B5EF4-FFF2-40B4-BE49-F238E27FC236}">
                  <a16:creationId xmlns:a16="http://schemas.microsoft.com/office/drawing/2014/main" id="{698CBAEE-BEB1-4B43-AB05-E852310BE626}"/>
                </a:ext>
              </a:extLst>
            </p:cNvPr>
            <p:cNvSpPr txBox="1"/>
            <p:nvPr/>
          </p:nvSpPr>
          <p:spPr>
            <a:xfrm>
              <a:off x="7735130" y="3355855"/>
              <a:ext cx="553998" cy="707886"/>
            </a:xfrm>
            <a:prstGeom prst="rect">
              <a:avLst/>
            </a:prstGeom>
            <a:noFill/>
          </p:spPr>
          <p:txBody>
            <a:bodyPr vert="eaVert" wrap="none" rtlCol="0">
              <a:spAutoFit/>
            </a:bodyPr>
            <a:lstStyle/>
            <a:p>
              <a:r>
                <a:rPr lang="zh-CN" altLang="en-US" sz="2400" dirty="0"/>
                <a:t>映射</a:t>
              </a:r>
            </a:p>
          </p:txBody>
        </p:sp>
        <p:sp>
          <p:nvSpPr>
            <p:cNvPr id="64" name="文本框 63">
              <a:extLst>
                <a:ext uri="{FF2B5EF4-FFF2-40B4-BE49-F238E27FC236}">
                  <a16:creationId xmlns:a16="http://schemas.microsoft.com/office/drawing/2014/main" id="{76F9D6E4-94F9-48E1-B620-D5864F911C13}"/>
                </a:ext>
              </a:extLst>
            </p:cNvPr>
            <p:cNvSpPr txBox="1"/>
            <p:nvPr/>
          </p:nvSpPr>
          <p:spPr>
            <a:xfrm>
              <a:off x="10888940" y="3034784"/>
              <a:ext cx="553998" cy="1323439"/>
            </a:xfrm>
            <a:prstGeom prst="rect">
              <a:avLst/>
            </a:prstGeom>
            <a:noFill/>
          </p:spPr>
          <p:txBody>
            <a:bodyPr vert="eaVert" wrap="none" rtlCol="0">
              <a:spAutoFit/>
            </a:bodyPr>
            <a:lstStyle/>
            <a:p>
              <a:r>
                <a:rPr lang="zh-CN" altLang="en-US" sz="2400" dirty="0"/>
                <a:t>逻辑实现</a:t>
              </a:r>
            </a:p>
          </p:txBody>
        </p:sp>
        <p:cxnSp>
          <p:nvCxnSpPr>
            <p:cNvPr id="66" name="直接连接符 65">
              <a:extLst>
                <a:ext uri="{FF2B5EF4-FFF2-40B4-BE49-F238E27FC236}">
                  <a16:creationId xmlns:a16="http://schemas.microsoft.com/office/drawing/2014/main" id="{8B3BDA90-290D-43F6-8A11-D45956709F91}"/>
                </a:ext>
              </a:extLst>
            </p:cNvPr>
            <p:cNvCxnSpPr>
              <a:cxnSpLocks/>
            </p:cNvCxnSpPr>
            <p:nvPr/>
          </p:nvCxnSpPr>
          <p:spPr>
            <a:xfrm>
              <a:off x="7213600" y="3680770"/>
              <a:ext cx="6394846"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sp>
          <p:nvSpPr>
            <p:cNvPr id="41" name="文本框 40">
              <a:extLst>
                <a:ext uri="{FF2B5EF4-FFF2-40B4-BE49-F238E27FC236}">
                  <a16:creationId xmlns:a16="http://schemas.microsoft.com/office/drawing/2014/main" id="{6E65BB35-79DF-48BB-AFEF-BDF2A719075D}"/>
                </a:ext>
              </a:extLst>
            </p:cNvPr>
            <p:cNvSpPr txBox="1"/>
            <p:nvPr/>
          </p:nvSpPr>
          <p:spPr>
            <a:xfrm>
              <a:off x="8941400" y="4127390"/>
              <a:ext cx="1045694" cy="461665"/>
            </a:xfrm>
            <a:prstGeom prst="rect">
              <a:avLst/>
            </a:prstGeom>
            <a:noFill/>
          </p:spPr>
          <p:txBody>
            <a:bodyPr wrap="square" rtlCol="0">
              <a:spAutoFit/>
            </a:bodyPr>
            <a:lstStyle/>
            <a:p>
              <a:r>
                <a:rPr lang="zh-CN" altLang="en-US" sz="2400" dirty="0">
                  <a:solidFill>
                    <a:schemeClr val="tx1">
                      <a:lumMod val="85000"/>
                      <a:lumOff val="15000"/>
                    </a:schemeClr>
                  </a:solidFill>
                  <a:ea typeface="微软雅黑" panose="020B0503020204020204" pitchFamily="34" charset="-122"/>
                </a:rPr>
                <a:t>抽象</a:t>
              </a:r>
              <a:endParaRPr lang="en-US" altLang="zh-CN" sz="2400" dirty="0">
                <a:solidFill>
                  <a:schemeClr val="tx1">
                    <a:lumMod val="85000"/>
                    <a:lumOff val="15000"/>
                  </a:schemeClr>
                </a:solidFill>
                <a:ea typeface="微软雅黑" panose="020B0503020204020204" pitchFamily="34" charset="-122"/>
              </a:endParaRPr>
            </a:p>
          </p:txBody>
        </p:sp>
      </p:grpSp>
    </p:spTree>
    <p:extLst>
      <p:ext uri="{BB962C8B-B14F-4D97-AF65-F5344CB8AC3E}">
        <p14:creationId xmlns:p14="http://schemas.microsoft.com/office/powerpoint/2010/main" val="162009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fltVal val="0"/>
                                          </p:val>
                                        </p:tav>
                                        <p:tav tm="100000">
                                          <p:val>
                                            <p:strVal val="#ppt_h"/>
                                          </p:val>
                                        </p:tav>
                                      </p:tavLst>
                                    </p:anim>
                                    <p:animEffect transition="in" filter="fade">
                                      <p:cBhvr>
                                        <p:cTn id="13" dur="500"/>
                                        <p:tgtEl>
                                          <p:spTgt spid="22"/>
                                        </p:tgtEl>
                                      </p:cBhvr>
                                    </p:animEffect>
                                  </p:childTnLst>
                                </p:cTn>
                              </p:par>
                            </p:childTnLst>
                          </p:cTn>
                        </p:par>
                        <p:par>
                          <p:cTn id="14" fill="hold">
                            <p:stCondLst>
                              <p:cond delay="1000"/>
                            </p:stCondLst>
                            <p:childTnLst>
                              <p:par>
                                <p:cTn id="15" presetID="16" presetClass="entr" presetSubtype="37" fill="hold" nodeType="afterEffect">
                                  <p:stCondLst>
                                    <p:cond delay="0"/>
                                  </p:stCondLst>
                                  <p:childTnLst>
                                    <p:set>
                                      <p:cBhvr>
                                        <p:cTn id="16" dur="1" fill="hold">
                                          <p:stCondLst>
                                            <p:cond delay="0"/>
                                          </p:stCondLst>
                                        </p:cTn>
                                        <p:tgtEl>
                                          <p:spTgt spid="69"/>
                                        </p:tgtEl>
                                        <p:attrNameLst>
                                          <p:attrName>style.visibility</p:attrName>
                                        </p:attrNameLst>
                                      </p:cBhvr>
                                      <p:to>
                                        <p:strVal val="visible"/>
                                      </p:to>
                                    </p:set>
                                    <p:animEffect transition="in" filter="barn(outVertical)">
                                      <p:cBhvr>
                                        <p:cTn id="17"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136AF5EA-2AEB-47C5-80E6-562C87DEA9EB}"/>
              </a:ext>
            </a:extLst>
          </p:cNvPr>
          <p:cNvGrpSpPr/>
          <p:nvPr/>
        </p:nvGrpSpPr>
        <p:grpSpPr>
          <a:xfrm>
            <a:off x="515938" y="1091211"/>
            <a:ext cx="5944683" cy="461665"/>
            <a:chOff x="515938" y="1091211"/>
            <a:chExt cx="5944683" cy="461665"/>
          </a:xfrm>
        </p:grpSpPr>
        <p:grpSp>
          <p:nvGrpSpPr>
            <p:cNvPr id="2" name="组合 1">
              <a:extLst>
                <a:ext uri="{FF2B5EF4-FFF2-40B4-BE49-F238E27FC236}">
                  <a16:creationId xmlns:a16="http://schemas.microsoft.com/office/drawing/2014/main" id="{322B74F8-C23C-4339-91AD-035D0A2C76B7}"/>
                </a:ext>
              </a:extLst>
            </p:cNvPr>
            <p:cNvGrpSpPr/>
            <p:nvPr/>
          </p:nvGrpSpPr>
          <p:grpSpPr>
            <a:xfrm>
              <a:off x="515938" y="1155664"/>
              <a:ext cx="406408" cy="335423"/>
              <a:chOff x="3433308" y="2097229"/>
              <a:chExt cx="866296" cy="714983"/>
            </a:xfrm>
          </p:grpSpPr>
          <p:sp>
            <p:nvSpPr>
              <p:cNvPr id="3" name="平行四边形 2">
                <a:extLst>
                  <a:ext uri="{FF2B5EF4-FFF2-40B4-BE49-F238E27FC236}">
                    <a16:creationId xmlns:a16="http://schemas.microsoft.com/office/drawing/2014/main" id="{B01023DF-BDF6-4B93-9891-74D1CA6220B8}"/>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a:extLst>
                  <a:ext uri="{FF2B5EF4-FFF2-40B4-BE49-F238E27FC236}">
                    <a16:creationId xmlns:a16="http://schemas.microsoft.com/office/drawing/2014/main" id="{4D38825C-11F4-4817-9208-DC480532B93C}"/>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a:extLst>
                  <a:ext uri="{FF2B5EF4-FFF2-40B4-BE49-F238E27FC236}">
                    <a16:creationId xmlns:a16="http://schemas.microsoft.com/office/drawing/2014/main" id="{11C215DA-4291-4C4B-B262-25330574FD0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a:extLst>
                  <a:ext uri="{FF2B5EF4-FFF2-40B4-BE49-F238E27FC236}">
                    <a16:creationId xmlns:a16="http://schemas.microsoft.com/office/drawing/2014/main" id="{28B44E5C-D317-4A56-B589-E45C258AA062}"/>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平行四边形 6">
                <a:extLst>
                  <a:ext uri="{FF2B5EF4-FFF2-40B4-BE49-F238E27FC236}">
                    <a16:creationId xmlns:a16="http://schemas.microsoft.com/office/drawing/2014/main" id="{0C6F574C-C1C1-4701-9D1E-89EC476006DE}"/>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a:extLst>
                  <a:ext uri="{FF2B5EF4-FFF2-40B4-BE49-F238E27FC236}">
                    <a16:creationId xmlns:a16="http://schemas.microsoft.com/office/drawing/2014/main" id="{952B1A9A-AE9C-44F8-B2A0-F00B7810FF58}"/>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a:extLst>
                  <a:ext uri="{FF2B5EF4-FFF2-40B4-BE49-F238E27FC236}">
                    <a16:creationId xmlns:a16="http://schemas.microsoft.com/office/drawing/2014/main" id="{3B9A05ED-D72D-4F42-A476-686D3380420C}"/>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a:extLst>
                  <a:ext uri="{FF2B5EF4-FFF2-40B4-BE49-F238E27FC236}">
                    <a16:creationId xmlns:a16="http://schemas.microsoft.com/office/drawing/2014/main" id="{B0E7953B-C671-4DD9-84B6-5568800F9E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1" name="文本框 10">
              <a:extLst>
                <a:ext uri="{FF2B5EF4-FFF2-40B4-BE49-F238E27FC236}">
                  <a16:creationId xmlns:a16="http://schemas.microsoft.com/office/drawing/2014/main" id="{24012F19-E159-4817-AC26-948D4D73387E}"/>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ea typeface="微软雅黑" panose="020B0503020204020204" pitchFamily="34" charset="-122"/>
                </a:rPr>
                <a:t>面向对象程序设计</a:t>
              </a:r>
              <a:r>
                <a:rPr lang="en-US" altLang="zh-CN" sz="2400" dirty="0">
                  <a:solidFill>
                    <a:schemeClr val="tx1">
                      <a:lumMod val="85000"/>
                      <a:lumOff val="15000"/>
                    </a:schemeClr>
                  </a:solidFill>
                  <a:ea typeface="微软雅黑" panose="020B0503020204020204" pitchFamily="34" charset="-122"/>
                </a:rPr>
                <a:t>OOP</a:t>
              </a:r>
            </a:p>
          </p:txBody>
        </p:sp>
      </p:grpSp>
      <p:grpSp>
        <p:nvGrpSpPr>
          <p:cNvPr id="22" name="组合 21">
            <a:extLst>
              <a:ext uri="{FF2B5EF4-FFF2-40B4-BE49-F238E27FC236}">
                <a16:creationId xmlns:a16="http://schemas.microsoft.com/office/drawing/2014/main" id="{65AC6D54-E936-436D-837C-3E5A9D7E69D3}"/>
              </a:ext>
            </a:extLst>
          </p:cNvPr>
          <p:cNvGrpSpPr/>
          <p:nvPr/>
        </p:nvGrpSpPr>
        <p:grpSpPr>
          <a:xfrm>
            <a:off x="1335314" y="1785830"/>
            <a:ext cx="9971315" cy="4319749"/>
            <a:chOff x="4188196" y="2127479"/>
            <a:chExt cx="3910692" cy="3650794"/>
          </a:xfrm>
        </p:grpSpPr>
        <p:grpSp>
          <p:nvGrpSpPr>
            <p:cNvPr id="23" name="组合 22">
              <a:extLst>
                <a:ext uri="{FF2B5EF4-FFF2-40B4-BE49-F238E27FC236}">
                  <a16:creationId xmlns:a16="http://schemas.microsoft.com/office/drawing/2014/main" id="{C0B1C927-0E64-4A71-AE24-CA0F88584519}"/>
                </a:ext>
              </a:extLst>
            </p:cNvPr>
            <p:cNvGrpSpPr/>
            <p:nvPr/>
          </p:nvGrpSpPr>
          <p:grpSpPr>
            <a:xfrm>
              <a:off x="4188196" y="2127479"/>
              <a:ext cx="3910692" cy="3650794"/>
              <a:chOff x="4188196" y="2127479"/>
              <a:chExt cx="3910692" cy="3650794"/>
            </a:xfrm>
          </p:grpSpPr>
          <p:sp>
            <p:nvSpPr>
              <p:cNvPr id="28" name="任意多边形 93">
                <a:extLst>
                  <a:ext uri="{FF2B5EF4-FFF2-40B4-BE49-F238E27FC236}">
                    <a16:creationId xmlns:a16="http://schemas.microsoft.com/office/drawing/2014/main" id="{E88CAA04-DE81-4359-B4E9-7D76C0AD5255}"/>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29" name="矩形: 圆角 28">
                <a:extLst>
                  <a:ext uri="{FF2B5EF4-FFF2-40B4-BE49-F238E27FC236}">
                    <a16:creationId xmlns:a16="http://schemas.microsoft.com/office/drawing/2014/main" id="{7397C460-3F2F-4B94-B7D9-41CA901E1EB0}"/>
                  </a:ext>
                </a:extLst>
              </p:cNvPr>
              <p:cNvSpPr/>
              <p:nvPr/>
            </p:nvSpPr>
            <p:spPr>
              <a:xfrm>
                <a:off x="4242415" y="2209801"/>
                <a:ext cx="3793998"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93">
                <a:extLst>
                  <a:ext uri="{FF2B5EF4-FFF2-40B4-BE49-F238E27FC236}">
                    <a16:creationId xmlns:a16="http://schemas.microsoft.com/office/drawing/2014/main" id="{5E445CD0-ED0E-4A58-859F-AD1E2CF4348C}"/>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1" name="任意多边形 93">
                <a:extLst>
                  <a:ext uri="{FF2B5EF4-FFF2-40B4-BE49-F238E27FC236}">
                    <a16:creationId xmlns:a16="http://schemas.microsoft.com/office/drawing/2014/main" id="{AC74E485-3048-49F8-9BEA-8EF7058A8671}"/>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2" name="任意多边形 93">
                <a:extLst>
                  <a:ext uri="{FF2B5EF4-FFF2-40B4-BE49-F238E27FC236}">
                    <a16:creationId xmlns:a16="http://schemas.microsoft.com/office/drawing/2014/main" id="{B5FAC14B-4819-49ED-9671-956437F4CAC3}"/>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24" name="直接连接符 23">
              <a:extLst>
                <a:ext uri="{FF2B5EF4-FFF2-40B4-BE49-F238E27FC236}">
                  <a16:creationId xmlns:a16="http://schemas.microsoft.com/office/drawing/2014/main" id="{496D3140-5F60-4ABF-8FC6-A7C689E33F21}"/>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6C7AEB34-6EFD-4774-92EC-2FC23160B423}"/>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5093773-795F-4B3C-8A28-DA03DDF6DBB4}"/>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407BBBE4-FDE1-4914-8D85-F24568022021}"/>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
        <p:nvSpPr>
          <p:cNvPr id="13" name="矩形 12">
            <a:extLst>
              <a:ext uri="{FF2B5EF4-FFF2-40B4-BE49-F238E27FC236}">
                <a16:creationId xmlns:a16="http://schemas.microsoft.com/office/drawing/2014/main" id="{6C66D2A8-0FB2-4631-A462-E251667FF4E0}"/>
              </a:ext>
            </a:extLst>
          </p:cNvPr>
          <p:cNvSpPr/>
          <p:nvPr/>
        </p:nvSpPr>
        <p:spPr>
          <a:xfrm>
            <a:off x="1741713" y="1992502"/>
            <a:ext cx="9114973" cy="4043351"/>
          </a:xfrm>
          <a:prstGeom prst="rect">
            <a:avLst/>
          </a:prstGeom>
        </p:spPr>
        <p:txBody>
          <a:bodyPr wrap="square">
            <a:spAutoFit/>
          </a:bodyPr>
          <a:lstStyle/>
          <a:p>
            <a:pPr indent="648000">
              <a:lnSpc>
                <a:spcPct val="120000"/>
              </a:lnSpc>
            </a:pPr>
            <a:r>
              <a:rPr lang="en-US" altLang="zh-CN" sz="2400" dirty="0"/>
              <a:t>OOP</a:t>
            </a:r>
            <a:r>
              <a:rPr lang="zh-CN" altLang="zh-CN" sz="2400" dirty="0"/>
              <a:t>方法中的对象是一个封装了数据和操作这些数据的代码的逻辑实体；类是具有相同类型的对象的抽象，一个对象所包含的所有数据和代码可以通过类来构造。</a:t>
            </a:r>
            <a:r>
              <a:rPr lang="en-US" altLang="zh-CN" sz="2400" dirty="0"/>
              <a:t>OOP</a:t>
            </a:r>
            <a:r>
              <a:rPr lang="zh-CN" altLang="zh-CN" sz="2400" dirty="0"/>
              <a:t>方法中的类通常规定了可以使用哪些数据和对这些数据执行哪些操作。数据表示对象的静态特征</a:t>
            </a:r>
            <a:r>
              <a:rPr lang="en-US" altLang="zh-CN" sz="2400" dirty="0"/>
              <a:t>——</a:t>
            </a:r>
            <a:r>
              <a:rPr lang="zh-CN" altLang="zh-CN" sz="2400" dirty="0"/>
              <a:t>属性，操作表示了对象的动态特性</a:t>
            </a:r>
            <a:r>
              <a:rPr lang="en-US" altLang="zh-CN" sz="2400" dirty="0"/>
              <a:t>——</a:t>
            </a:r>
            <a:r>
              <a:rPr lang="zh-CN" altLang="zh-CN" sz="2400" dirty="0"/>
              <a:t>行为。</a:t>
            </a:r>
            <a:endParaRPr lang="en-US" altLang="zh-CN" sz="2400" dirty="0"/>
          </a:p>
          <a:p>
            <a:pPr indent="648000">
              <a:lnSpc>
                <a:spcPct val="120000"/>
              </a:lnSpc>
            </a:pPr>
            <a:r>
              <a:rPr lang="zh-CN" altLang="en-US" sz="2400" dirty="0"/>
              <a:t>例如，对于计算圆的面积和周长的问题，可以定义一个描述圆的类。类中定义的数据部分包括圆心的位置和半径；类中定义的操作部分包括输入圆心、输入半径、计算面积、计算周长以及结果输出等。</a:t>
            </a:r>
          </a:p>
        </p:txBody>
      </p:sp>
    </p:spTree>
    <p:extLst>
      <p:ext uri="{BB962C8B-B14F-4D97-AF65-F5344CB8AC3E}">
        <p14:creationId xmlns:p14="http://schemas.microsoft.com/office/powerpoint/2010/main" val="73096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fltVal val="0"/>
                                          </p:val>
                                        </p:tav>
                                        <p:tav tm="100000">
                                          <p:val>
                                            <p:strVal val="#ppt_h"/>
                                          </p:val>
                                        </p:tav>
                                      </p:tavLst>
                                    </p:anim>
                                    <p:animEffect transition="in" filter="fade">
                                      <p:cBhvr>
                                        <p:cTn id="13" dur="500"/>
                                        <p:tgtEl>
                                          <p:spTgt spid="22"/>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Times New Roman"/>
        <a:ea typeface="微软雅黑"/>
        <a:cs typeface=""/>
      </a:majorFont>
      <a:minorFont>
        <a:latin typeface="Times New Roman"/>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332</TotalTime>
  <Words>894</Words>
  <Application>Microsoft Office PowerPoint</Application>
  <PresentationFormat>宽屏</PresentationFormat>
  <Paragraphs>55</Paragraphs>
  <Slides>11</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11</vt:i4>
      </vt:variant>
    </vt:vector>
  </HeadingPairs>
  <TitlesOfParts>
    <vt:vector size="15" baseType="lpstr">
      <vt:lpstr>微软雅黑</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xrk</cp:lastModifiedBy>
  <cp:revision>53</cp:revision>
  <dcterms:created xsi:type="dcterms:W3CDTF">2018-07-20T07:37:48Z</dcterms:created>
  <dcterms:modified xsi:type="dcterms:W3CDTF">2018-08-01T10:39:17Z</dcterms:modified>
</cp:coreProperties>
</file>

<file path=docProps/thumbnail.jpeg>
</file>